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7" r:id="rId2"/>
    <p:sldId id="258" r:id="rId3"/>
    <p:sldId id="259" r:id="rId4"/>
    <p:sldId id="260" r:id="rId5"/>
    <p:sldId id="261" r:id="rId6"/>
    <p:sldId id="262" r:id="rId7"/>
    <p:sldId id="263" r:id="rId8"/>
    <p:sldId id="264" r:id="rId9"/>
    <p:sldId id="265" r:id="rId10"/>
    <p:sldId id="266" r:id="rId11"/>
    <p:sldId id="273" r:id="rId12"/>
    <p:sldId id="267" r:id="rId13"/>
    <p:sldId id="274"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4"/>
  </p:normalViewPr>
  <p:slideViewPr>
    <p:cSldViewPr snapToGrid="0" snapToObjects="1">
      <p:cViewPr varScale="1">
        <p:scale>
          <a:sx n="70" d="100"/>
          <a:sy n="70" d="100"/>
        </p:scale>
        <p:origin x="-165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72C9B-4F2A-4D95-B939-0412B13A0DB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CF27FB8-EFF9-4AEE-9668-0E8FE7A04513}">
      <dgm:prSet phldrT="[Text]" custT="1"/>
      <dgm:spPr/>
      <dgm:t>
        <a:bodyPr/>
        <a:lstStyle/>
        <a:p>
          <a:r>
            <a:rPr lang="en-US" sz="1400" b="1" dirty="0" smtClean="0"/>
            <a:t>Key PR Techniques</a:t>
          </a:r>
          <a:endParaRPr lang="en-US" sz="1400" b="1" dirty="0"/>
        </a:p>
      </dgm:t>
    </dgm:pt>
    <dgm:pt modelId="{06552280-5256-4649-A48F-F764E33272A9}" type="parTrans" cxnId="{756F3CFD-D6F7-4F87-B753-533EC6686163}">
      <dgm:prSet/>
      <dgm:spPr/>
      <dgm:t>
        <a:bodyPr/>
        <a:lstStyle/>
        <a:p>
          <a:endParaRPr lang="en-US"/>
        </a:p>
      </dgm:t>
    </dgm:pt>
    <dgm:pt modelId="{7923D8C4-E027-4881-9B22-BB896E0BD38F}" type="sibTrans" cxnId="{756F3CFD-D6F7-4F87-B753-533EC6686163}">
      <dgm:prSet/>
      <dgm:spPr/>
      <dgm:t>
        <a:bodyPr/>
        <a:lstStyle/>
        <a:p>
          <a:endParaRPr lang="en-US"/>
        </a:p>
      </dgm:t>
    </dgm:pt>
    <dgm:pt modelId="{1B985004-4770-4ADB-A452-75D7411A1536}">
      <dgm:prSet phldrT="[Text]"/>
      <dgm:spPr/>
      <dgm:t>
        <a:bodyPr/>
        <a:lstStyle/>
        <a:p>
          <a:r>
            <a:rPr lang="en-US" b="1" dirty="0" smtClean="0"/>
            <a:t>Press Releases and Press Conferences</a:t>
          </a:r>
          <a:endParaRPr lang="en-US" b="1" dirty="0"/>
        </a:p>
      </dgm:t>
    </dgm:pt>
    <dgm:pt modelId="{768BD8E5-2C36-4D9A-A349-98B8C388DF6E}" type="parTrans" cxnId="{B88E55D0-E6BB-4960-9826-34ED47024772}">
      <dgm:prSet/>
      <dgm:spPr/>
      <dgm:t>
        <a:bodyPr/>
        <a:lstStyle/>
        <a:p>
          <a:endParaRPr lang="en-US"/>
        </a:p>
      </dgm:t>
    </dgm:pt>
    <dgm:pt modelId="{EF6BEE6F-A3E6-4E06-B6EF-775DB6A801B5}" type="sibTrans" cxnId="{B88E55D0-E6BB-4960-9826-34ED47024772}">
      <dgm:prSet/>
      <dgm:spPr/>
      <dgm:t>
        <a:bodyPr/>
        <a:lstStyle/>
        <a:p>
          <a:endParaRPr lang="en-US"/>
        </a:p>
      </dgm:t>
    </dgm:pt>
    <dgm:pt modelId="{ACAB18D6-E3C5-4A72-8968-DCE57FF06E77}">
      <dgm:prSet phldrT="[Text]"/>
      <dgm:spPr/>
      <dgm:t>
        <a:bodyPr/>
        <a:lstStyle/>
        <a:p>
          <a:r>
            <a:rPr lang="en-US" b="1" smtClean="0"/>
            <a:t>FAM </a:t>
          </a:r>
          <a:r>
            <a:rPr lang="en-US" b="1" dirty="0" smtClean="0"/>
            <a:t>Trips</a:t>
          </a:r>
          <a:endParaRPr lang="en-US" b="1" dirty="0"/>
        </a:p>
      </dgm:t>
    </dgm:pt>
    <dgm:pt modelId="{88334ED1-E349-4022-B888-5B66BBAA407D}" type="parTrans" cxnId="{C7BC5114-358F-49A2-8F0E-7782F6969007}">
      <dgm:prSet/>
      <dgm:spPr/>
      <dgm:t>
        <a:bodyPr/>
        <a:lstStyle/>
        <a:p>
          <a:endParaRPr lang="en-US"/>
        </a:p>
      </dgm:t>
    </dgm:pt>
    <dgm:pt modelId="{94A267EB-67FB-486A-8F70-CB1C6BED345C}" type="sibTrans" cxnId="{C7BC5114-358F-49A2-8F0E-7782F6969007}">
      <dgm:prSet/>
      <dgm:spPr/>
      <dgm:t>
        <a:bodyPr/>
        <a:lstStyle/>
        <a:p>
          <a:endParaRPr lang="en-US"/>
        </a:p>
      </dgm:t>
    </dgm:pt>
    <dgm:pt modelId="{906F32F1-2953-428A-B30D-C5A246F9C90F}">
      <dgm:prSet phldrT="[Text]"/>
      <dgm:spPr/>
      <dgm:t>
        <a:bodyPr/>
        <a:lstStyle/>
        <a:p>
          <a:r>
            <a:rPr lang="en-US" b="1" dirty="0" smtClean="0"/>
            <a:t>Travel Exhibitions &amp; Road shows</a:t>
          </a:r>
          <a:endParaRPr lang="en-US" b="1" dirty="0"/>
        </a:p>
      </dgm:t>
    </dgm:pt>
    <dgm:pt modelId="{B9DE7894-4975-4FB6-86CA-B5E8425B9000}" type="parTrans" cxnId="{38FB5683-176E-4EA3-B05C-A735487207D3}">
      <dgm:prSet/>
      <dgm:spPr/>
      <dgm:t>
        <a:bodyPr/>
        <a:lstStyle/>
        <a:p>
          <a:endParaRPr lang="en-US"/>
        </a:p>
      </dgm:t>
    </dgm:pt>
    <dgm:pt modelId="{9AA4817C-6C5D-46C1-A95C-8E6C7A630276}" type="sibTrans" cxnId="{38FB5683-176E-4EA3-B05C-A735487207D3}">
      <dgm:prSet/>
      <dgm:spPr/>
      <dgm:t>
        <a:bodyPr/>
        <a:lstStyle/>
        <a:p>
          <a:endParaRPr lang="en-US"/>
        </a:p>
      </dgm:t>
    </dgm:pt>
    <dgm:pt modelId="{24244903-E764-4D99-B390-05D762AD4AF1}">
      <dgm:prSet phldrT="[Text]"/>
      <dgm:spPr/>
      <dgm:t>
        <a:bodyPr/>
        <a:lstStyle/>
        <a:p>
          <a:r>
            <a:rPr lang="en-US" b="1" dirty="0" smtClean="0"/>
            <a:t>Hosting &amp; Sponsoring Events</a:t>
          </a:r>
          <a:endParaRPr lang="en-US" b="1" dirty="0"/>
        </a:p>
      </dgm:t>
    </dgm:pt>
    <dgm:pt modelId="{C5F5EF77-5DD5-45CF-9F42-709DCD22EBBF}" type="parTrans" cxnId="{B410E410-7F70-4C04-95DB-4861799FBE81}">
      <dgm:prSet/>
      <dgm:spPr/>
      <dgm:t>
        <a:bodyPr/>
        <a:lstStyle/>
        <a:p>
          <a:endParaRPr lang="en-US"/>
        </a:p>
      </dgm:t>
    </dgm:pt>
    <dgm:pt modelId="{D893FFE7-EF4F-4D1F-B75C-C196FC525575}" type="sibTrans" cxnId="{B410E410-7F70-4C04-95DB-4861799FBE81}">
      <dgm:prSet/>
      <dgm:spPr/>
      <dgm:t>
        <a:bodyPr/>
        <a:lstStyle/>
        <a:p>
          <a:endParaRPr lang="en-US"/>
        </a:p>
      </dgm:t>
    </dgm:pt>
    <dgm:pt modelId="{05639A23-2A38-400A-9101-FC3F3C520252}">
      <dgm:prSet phldrT="[Text]"/>
      <dgm:spPr/>
      <dgm:t>
        <a:bodyPr/>
        <a:lstStyle/>
        <a:p>
          <a:r>
            <a:rPr lang="en-US" b="1" dirty="0" smtClean="0"/>
            <a:t>Cause-Related Marketing</a:t>
          </a:r>
          <a:endParaRPr lang="en-US" b="1" dirty="0"/>
        </a:p>
      </dgm:t>
    </dgm:pt>
    <dgm:pt modelId="{29EC4CF3-B689-4F17-B6F6-2AEB2B1E4043}" type="parTrans" cxnId="{BDCACF66-21E4-4618-A91E-D3456A80FBF2}">
      <dgm:prSet/>
      <dgm:spPr/>
      <dgm:t>
        <a:bodyPr/>
        <a:lstStyle/>
        <a:p>
          <a:endParaRPr lang="en-US"/>
        </a:p>
      </dgm:t>
    </dgm:pt>
    <dgm:pt modelId="{97131536-FD01-40FB-8E4D-91EC5632C422}" type="sibTrans" cxnId="{BDCACF66-21E4-4618-A91E-D3456A80FBF2}">
      <dgm:prSet/>
      <dgm:spPr/>
      <dgm:t>
        <a:bodyPr/>
        <a:lstStyle/>
        <a:p>
          <a:endParaRPr lang="en-US"/>
        </a:p>
      </dgm:t>
    </dgm:pt>
    <dgm:pt modelId="{B93C13BA-C1E4-4F16-BA77-5175A8A06218}">
      <dgm:prSet phldrT="[Text]"/>
      <dgm:spPr/>
      <dgm:t>
        <a:bodyPr/>
        <a:lstStyle/>
        <a:p>
          <a:r>
            <a:rPr lang="en-US" b="1" dirty="0" smtClean="0"/>
            <a:t>Social Media</a:t>
          </a:r>
          <a:endParaRPr lang="en-US" b="1" dirty="0"/>
        </a:p>
      </dgm:t>
    </dgm:pt>
    <dgm:pt modelId="{5FB06BBE-FEE9-4787-B518-A08EAE47DDD0}" type="parTrans" cxnId="{84C3E4BB-6C36-4636-A11F-2229EF3A9661}">
      <dgm:prSet/>
      <dgm:spPr/>
      <dgm:t>
        <a:bodyPr/>
        <a:lstStyle/>
        <a:p>
          <a:endParaRPr lang="en-US"/>
        </a:p>
      </dgm:t>
    </dgm:pt>
    <dgm:pt modelId="{8B88644E-159C-489B-9ACA-1F3AB441D65C}" type="sibTrans" cxnId="{84C3E4BB-6C36-4636-A11F-2229EF3A9661}">
      <dgm:prSet/>
      <dgm:spPr/>
      <dgm:t>
        <a:bodyPr/>
        <a:lstStyle/>
        <a:p>
          <a:endParaRPr lang="en-US"/>
        </a:p>
      </dgm:t>
    </dgm:pt>
    <dgm:pt modelId="{C7BE75BF-BA04-4250-BCFC-C71D56EE4FD6}">
      <dgm:prSet phldrT="[Text]"/>
      <dgm:spPr/>
      <dgm:t>
        <a:bodyPr/>
        <a:lstStyle/>
        <a:p>
          <a:r>
            <a:rPr lang="en-US" b="1" dirty="0" smtClean="0"/>
            <a:t>Publications</a:t>
          </a:r>
          <a:endParaRPr lang="en-US" b="1" dirty="0"/>
        </a:p>
      </dgm:t>
    </dgm:pt>
    <dgm:pt modelId="{B34BC958-C123-4402-84E9-850A7B2BBCA4}" type="parTrans" cxnId="{7E68BEA7-382D-4A84-AA58-BA61FE6ED239}">
      <dgm:prSet/>
      <dgm:spPr/>
      <dgm:t>
        <a:bodyPr/>
        <a:lstStyle/>
        <a:p>
          <a:endParaRPr lang="en-US"/>
        </a:p>
      </dgm:t>
    </dgm:pt>
    <dgm:pt modelId="{03C46C16-CCC3-4BB7-81A6-34856F33C232}" type="sibTrans" cxnId="{7E68BEA7-382D-4A84-AA58-BA61FE6ED239}">
      <dgm:prSet/>
      <dgm:spPr/>
      <dgm:t>
        <a:bodyPr/>
        <a:lstStyle/>
        <a:p>
          <a:endParaRPr lang="en-US"/>
        </a:p>
      </dgm:t>
    </dgm:pt>
    <dgm:pt modelId="{C83B47E5-A639-41F8-B692-D674EE2C36A4}">
      <dgm:prSet phldrT="[Text]" custT="1"/>
      <dgm:spPr/>
      <dgm:t>
        <a:bodyPr/>
        <a:lstStyle/>
        <a:p>
          <a:r>
            <a:rPr lang="en-US" sz="1400" b="1" dirty="0" smtClean="0"/>
            <a:t>Winning or Sponsoring Awards</a:t>
          </a:r>
          <a:endParaRPr lang="en-US" sz="1400" b="1" dirty="0"/>
        </a:p>
      </dgm:t>
    </dgm:pt>
    <dgm:pt modelId="{963C52FD-2A19-43F8-90AD-67E3B158EF28}" type="parTrans" cxnId="{56EA084E-E1A5-42E2-ACEA-C0A04BB88010}">
      <dgm:prSet/>
      <dgm:spPr/>
      <dgm:t>
        <a:bodyPr/>
        <a:lstStyle/>
        <a:p>
          <a:endParaRPr lang="en-US"/>
        </a:p>
      </dgm:t>
    </dgm:pt>
    <dgm:pt modelId="{DFAFEF15-3802-41E6-B0FF-6097EBCAC5C3}" type="sibTrans" cxnId="{56EA084E-E1A5-42E2-ACEA-C0A04BB88010}">
      <dgm:prSet/>
      <dgm:spPr/>
      <dgm:t>
        <a:bodyPr/>
        <a:lstStyle/>
        <a:p>
          <a:endParaRPr lang="en-US"/>
        </a:p>
      </dgm:t>
    </dgm:pt>
    <dgm:pt modelId="{2F4C8711-3236-4D1A-A2A5-7E2C6CF1576E}">
      <dgm:prSet phldrT="[Text]" custT="1"/>
      <dgm:spPr/>
      <dgm:t>
        <a:bodyPr/>
        <a:lstStyle/>
        <a:p>
          <a:r>
            <a:rPr lang="en-US" sz="1200" b="1" dirty="0" smtClean="0"/>
            <a:t>Celebrity Endorsement</a:t>
          </a:r>
          <a:endParaRPr lang="en-US" sz="1200" b="1" dirty="0"/>
        </a:p>
      </dgm:t>
    </dgm:pt>
    <dgm:pt modelId="{384B6833-4C32-4228-B06A-8D49743D2D35}" type="parTrans" cxnId="{2E4A1288-AD84-4771-B880-0FD0958ECD40}">
      <dgm:prSet/>
      <dgm:spPr/>
      <dgm:t>
        <a:bodyPr/>
        <a:lstStyle/>
        <a:p>
          <a:endParaRPr lang="en-US"/>
        </a:p>
      </dgm:t>
    </dgm:pt>
    <dgm:pt modelId="{00621BAB-EA10-42BF-8C08-DAAD2273F14F}" type="sibTrans" cxnId="{2E4A1288-AD84-4771-B880-0FD0958ECD40}">
      <dgm:prSet/>
      <dgm:spPr/>
      <dgm:t>
        <a:bodyPr/>
        <a:lstStyle/>
        <a:p>
          <a:endParaRPr lang="en-US"/>
        </a:p>
      </dgm:t>
    </dgm:pt>
    <dgm:pt modelId="{61E95E50-4E8C-401C-BF03-64AA5F45F8B6}">
      <dgm:prSet phldrT="[Text]"/>
      <dgm:spPr/>
      <dgm:t>
        <a:bodyPr/>
        <a:lstStyle/>
        <a:p>
          <a:endParaRPr lang="en-US" dirty="0"/>
        </a:p>
      </dgm:t>
    </dgm:pt>
    <dgm:pt modelId="{397EAB0A-D060-4548-8071-D69910A0503C}" type="parTrans" cxnId="{79700274-2A4C-4F16-B4E9-D8F5F0423471}">
      <dgm:prSet/>
      <dgm:spPr/>
      <dgm:t>
        <a:bodyPr/>
        <a:lstStyle/>
        <a:p>
          <a:endParaRPr lang="en-US"/>
        </a:p>
      </dgm:t>
    </dgm:pt>
    <dgm:pt modelId="{F3B29792-2675-4D1D-9B30-3A46168B1B74}" type="sibTrans" cxnId="{79700274-2A4C-4F16-B4E9-D8F5F0423471}">
      <dgm:prSet/>
      <dgm:spPr/>
      <dgm:t>
        <a:bodyPr/>
        <a:lstStyle/>
        <a:p>
          <a:endParaRPr lang="en-US"/>
        </a:p>
      </dgm:t>
    </dgm:pt>
    <dgm:pt modelId="{E4D245FC-A41F-4381-9BBE-DEF02BEAF31D}">
      <dgm:prSet phldrT="[Text]" custT="1"/>
      <dgm:spPr/>
      <dgm:t>
        <a:bodyPr/>
        <a:lstStyle/>
        <a:p>
          <a:r>
            <a:rPr lang="en-US" sz="1100" b="1" dirty="0" smtClean="0"/>
            <a:t>Product Placement &amp; Branded Entertainment</a:t>
          </a:r>
          <a:endParaRPr lang="en-US" sz="1100" b="1" dirty="0"/>
        </a:p>
      </dgm:t>
    </dgm:pt>
    <dgm:pt modelId="{7BC28B81-DBB4-49F5-B1BD-FA17ED912E71}" type="parTrans" cxnId="{96C71491-EF27-49BE-AFBE-8F41A03E05AD}">
      <dgm:prSet/>
      <dgm:spPr/>
      <dgm:t>
        <a:bodyPr/>
        <a:lstStyle/>
        <a:p>
          <a:endParaRPr lang="en-US"/>
        </a:p>
      </dgm:t>
    </dgm:pt>
    <dgm:pt modelId="{9002D73F-4C02-400A-B7EA-D2A7B1AEEF40}" type="sibTrans" cxnId="{96C71491-EF27-49BE-AFBE-8F41A03E05AD}">
      <dgm:prSet/>
      <dgm:spPr/>
      <dgm:t>
        <a:bodyPr/>
        <a:lstStyle/>
        <a:p>
          <a:endParaRPr lang="en-US"/>
        </a:p>
      </dgm:t>
    </dgm:pt>
    <dgm:pt modelId="{6D1FA621-1583-40E1-B2CB-52256AC83575}" type="pres">
      <dgm:prSet presAssocID="{E4372C9B-4F2A-4D95-B939-0412B13A0DB5}" presName="cycle" presStyleCnt="0">
        <dgm:presLayoutVars>
          <dgm:chMax val="1"/>
          <dgm:dir/>
          <dgm:animLvl val="ctr"/>
          <dgm:resizeHandles val="exact"/>
        </dgm:presLayoutVars>
      </dgm:prSet>
      <dgm:spPr/>
      <dgm:t>
        <a:bodyPr/>
        <a:lstStyle/>
        <a:p>
          <a:endParaRPr lang="en-US"/>
        </a:p>
      </dgm:t>
    </dgm:pt>
    <dgm:pt modelId="{59A1E58B-85E8-49BA-B846-2DF466C23C16}" type="pres">
      <dgm:prSet presAssocID="{ECF27FB8-EFF9-4AEE-9668-0E8FE7A04513}" presName="centerShape" presStyleLbl="node0" presStyleIdx="0" presStyleCnt="1" custScaleX="151299"/>
      <dgm:spPr/>
      <dgm:t>
        <a:bodyPr/>
        <a:lstStyle/>
        <a:p>
          <a:endParaRPr lang="en-US"/>
        </a:p>
      </dgm:t>
    </dgm:pt>
    <dgm:pt modelId="{488EC647-985E-4542-BEBD-F74D7F0BBA21}" type="pres">
      <dgm:prSet presAssocID="{768BD8E5-2C36-4D9A-A349-98B8C388DF6E}" presName="Name9" presStyleLbl="parChTrans1D2" presStyleIdx="0" presStyleCnt="10"/>
      <dgm:spPr/>
      <dgm:t>
        <a:bodyPr/>
        <a:lstStyle/>
        <a:p>
          <a:endParaRPr lang="en-US"/>
        </a:p>
      </dgm:t>
    </dgm:pt>
    <dgm:pt modelId="{4549018A-28BB-4589-ACF5-955604D44CDE}" type="pres">
      <dgm:prSet presAssocID="{768BD8E5-2C36-4D9A-A349-98B8C388DF6E}" presName="connTx" presStyleLbl="parChTrans1D2" presStyleIdx="0" presStyleCnt="10"/>
      <dgm:spPr/>
      <dgm:t>
        <a:bodyPr/>
        <a:lstStyle/>
        <a:p>
          <a:endParaRPr lang="en-US"/>
        </a:p>
      </dgm:t>
    </dgm:pt>
    <dgm:pt modelId="{B16719E9-7BBB-4033-9113-BFD773308051}" type="pres">
      <dgm:prSet presAssocID="{1B985004-4770-4ADB-A452-75D7411A1536}" presName="node" presStyleLbl="node1" presStyleIdx="0" presStyleCnt="10">
        <dgm:presLayoutVars>
          <dgm:bulletEnabled val="1"/>
        </dgm:presLayoutVars>
      </dgm:prSet>
      <dgm:spPr/>
      <dgm:t>
        <a:bodyPr/>
        <a:lstStyle/>
        <a:p>
          <a:endParaRPr lang="en-US"/>
        </a:p>
      </dgm:t>
    </dgm:pt>
    <dgm:pt modelId="{0398D83A-39FE-4106-A0CB-7CC26DD09F54}" type="pres">
      <dgm:prSet presAssocID="{88334ED1-E349-4022-B888-5B66BBAA407D}" presName="Name9" presStyleLbl="parChTrans1D2" presStyleIdx="1" presStyleCnt="10"/>
      <dgm:spPr/>
      <dgm:t>
        <a:bodyPr/>
        <a:lstStyle/>
        <a:p>
          <a:endParaRPr lang="en-US"/>
        </a:p>
      </dgm:t>
    </dgm:pt>
    <dgm:pt modelId="{A500B8EA-0756-47F9-B119-534DE08DE3D4}" type="pres">
      <dgm:prSet presAssocID="{88334ED1-E349-4022-B888-5B66BBAA407D}" presName="connTx" presStyleLbl="parChTrans1D2" presStyleIdx="1" presStyleCnt="10"/>
      <dgm:spPr/>
      <dgm:t>
        <a:bodyPr/>
        <a:lstStyle/>
        <a:p>
          <a:endParaRPr lang="en-US"/>
        </a:p>
      </dgm:t>
    </dgm:pt>
    <dgm:pt modelId="{16E6332A-C12E-4388-9526-C6904FC7A0CF}" type="pres">
      <dgm:prSet presAssocID="{ACAB18D6-E3C5-4A72-8968-DCE57FF06E77}" presName="node" presStyleLbl="node1" presStyleIdx="1" presStyleCnt="10">
        <dgm:presLayoutVars>
          <dgm:bulletEnabled val="1"/>
        </dgm:presLayoutVars>
      </dgm:prSet>
      <dgm:spPr/>
      <dgm:t>
        <a:bodyPr/>
        <a:lstStyle/>
        <a:p>
          <a:endParaRPr lang="en-US"/>
        </a:p>
      </dgm:t>
    </dgm:pt>
    <dgm:pt modelId="{4887C0C8-FACF-4C32-90CC-C182F5CD3033}" type="pres">
      <dgm:prSet presAssocID="{B9DE7894-4975-4FB6-86CA-B5E8425B9000}" presName="Name9" presStyleLbl="parChTrans1D2" presStyleIdx="2" presStyleCnt="10"/>
      <dgm:spPr/>
      <dgm:t>
        <a:bodyPr/>
        <a:lstStyle/>
        <a:p>
          <a:endParaRPr lang="en-US"/>
        </a:p>
      </dgm:t>
    </dgm:pt>
    <dgm:pt modelId="{94B941F7-DBF8-4647-B11B-D1DBFA3BD6AC}" type="pres">
      <dgm:prSet presAssocID="{B9DE7894-4975-4FB6-86CA-B5E8425B9000}" presName="connTx" presStyleLbl="parChTrans1D2" presStyleIdx="2" presStyleCnt="10"/>
      <dgm:spPr/>
      <dgm:t>
        <a:bodyPr/>
        <a:lstStyle/>
        <a:p>
          <a:endParaRPr lang="en-US"/>
        </a:p>
      </dgm:t>
    </dgm:pt>
    <dgm:pt modelId="{DEE192F1-BB64-4803-A8F7-408E746A53FB}" type="pres">
      <dgm:prSet presAssocID="{906F32F1-2953-428A-B30D-C5A246F9C90F}" presName="node" presStyleLbl="node1" presStyleIdx="2" presStyleCnt="10">
        <dgm:presLayoutVars>
          <dgm:bulletEnabled val="1"/>
        </dgm:presLayoutVars>
      </dgm:prSet>
      <dgm:spPr/>
      <dgm:t>
        <a:bodyPr/>
        <a:lstStyle/>
        <a:p>
          <a:endParaRPr lang="en-US"/>
        </a:p>
      </dgm:t>
    </dgm:pt>
    <dgm:pt modelId="{F43E2050-8889-4319-BD41-C5086F971B7C}" type="pres">
      <dgm:prSet presAssocID="{C5F5EF77-5DD5-45CF-9F42-709DCD22EBBF}" presName="Name9" presStyleLbl="parChTrans1D2" presStyleIdx="3" presStyleCnt="10"/>
      <dgm:spPr/>
      <dgm:t>
        <a:bodyPr/>
        <a:lstStyle/>
        <a:p>
          <a:endParaRPr lang="en-US"/>
        </a:p>
      </dgm:t>
    </dgm:pt>
    <dgm:pt modelId="{0591E7EF-0F98-4AC5-B75F-01D7019E2068}" type="pres">
      <dgm:prSet presAssocID="{C5F5EF77-5DD5-45CF-9F42-709DCD22EBBF}" presName="connTx" presStyleLbl="parChTrans1D2" presStyleIdx="3" presStyleCnt="10"/>
      <dgm:spPr/>
      <dgm:t>
        <a:bodyPr/>
        <a:lstStyle/>
        <a:p>
          <a:endParaRPr lang="en-US"/>
        </a:p>
      </dgm:t>
    </dgm:pt>
    <dgm:pt modelId="{578C410A-5F35-4109-B4CB-96AD9D73419E}" type="pres">
      <dgm:prSet presAssocID="{24244903-E764-4D99-B390-05D762AD4AF1}" presName="node" presStyleLbl="node1" presStyleIdx="3" presStyleCnt="10">
        <dgm:presLayoutVars>
          <dgm:bulletEnabled val="1"/>
        </dgm:presLayoutVars>
      </dgm:prSet>
      <dgm:spPr/>
      <dgm:t>
        <a:bodyPr/>
        <a:lstStyle/>
        <a:p>
          <a:endParaRPr lang="en-US"/>
        </a:p>
      </dgm:t>
    </dgm:pt>
    <dgm:pt modelId="{2FCABA1A-17F7-4C34-ACC7-D0DAEDF2B0F7}" type="pres">
      <dgm:prSet presAssocID="{29EC4CF3-B689-4F17-B6F6-2AEB2B1E4043}" presName="Name9" presStyleLbl="parChTrans1D2" presStyleIdx="4" presStyleCnt="10"/>
      <dgm:spPr/>
      <dgm:t>
        <a:bodyPr/>
        <a:lstStyle/>
        <a:p>
          <a:endParaRPr lang="en-US"/>
        </a:p>
      </dgm:t>
    </dgm:pt>
    <dgm:pt modelId="{4832DA8E-B564-44F2-8028-B1B80DC0805F}" type="pres">
      <dgm:prSet presAssocID="{29EC4CF3-B689-4F17-B6F6-2AEB2B1E4043}" presName="connTx" presStyleLbl="parChTrans1D2" presStyleIdx="4" presStyleCnt="10"/>
      <dgm:spPr/>
      <dgm:t>
        <a:bodyPr/>
        <a:lstStyle/>
        <a:p>
          <a:endParaRPr lang="en-US"/>
        </a:p>
      </dgm:t>
    </dgm:pt>
    <dgm:pt modelId="{832E502F-63AD-459D-9513-C4E5BA6F11F2}" type="pres">
      <dgm:prSet presAssocID="{05639A23-2A38-400A-9101-FC3F3C520252}" presName="node" presStyleLbl="node1" presStyleIdx="4" presStyleCnt="10">
        <dgm:presLayoutVars>
          <dgm:bulletEnabled val="1"/>
        </dgm:presLayoutVars>
      </dgm:prSet>
      <dgm:spPr/>
      <dgm:t>
        <a:bodyPr/>
        <a:lstStyle/>
        <a:p>
          <a:endParaRPr lang="en-US"/>
        </a:p>
      </dgm:t>
    </dgm:pt>
    <dgm:pt modelId="{69DF9CD0-105D-4063-9C6F-E3AF9A290571}" type="pres">
      <dgm:prSet presAssocID="{5FB06BBE-FEE9-4787-B518-A08EAE47DDD0}" presName="Name9" presStyleLbl="parChTrans1D2" presStyleIdx="5" presStyleCnt="10"/>
      <dgm:spPr/>
      <dgm:t>
        <a:bodyPr/>
        <a:lstStyle/>
        <a:p>
          <a:endParaRPr lang="en-US"/>
        </a:p>
      </dgm:t>
    </dgm:pt>
    <dgm:pt modelId="{54E12C93-493D-44AE-B140-DCD3150D1E83}" type="pres">
      <dgm:prSet presAssocID="{5FB06BBE-FEE9-4787-B518-A08EAE47DDD0}" presName="connTx" presStyleLbl="parChTrans1D2" presStyleIdx="5" presStyleCnt="10"/>
      <dgm:spPr/>
      <dgm:t>
        <a:bodyPr/>
        <a:lstStyle/>
        <a:p>
          <a:endParaRPr lang="en-US"/>
        </a:p>
      </dgm:t>
    </dgm:pt>
    <dgm:pt modelId="{969C128A-ABDD-4E58-B258-01878FC2C1D7}" type="pres">
      <dgm:prSet presAssocID="{B93C13BA-C1E4-4F16-BA77-5175A8A06218}" presName="node" presStyleLbl="node1" presStyleIdx="5" presStyleCnt="10">
        <dgm:presLayoutVars>
          <dgm:bulletEnabled val="1"/>
        </dgm:presLayoutVars>
      </dgm:prSet>
      <dgm:spPr/>
      <dgm:t>
        <a:bodyPr/>
        <a:lstStyle/>
        <a:p>
          <a:endParaRPr lang="en-US"/>
        </a:p>
      </dgm:t>
    </dgm:pt>
    <dgm:pt modelId="{C56081AA-7646-4EEF-A66F-23887F2B1383}" type="pres">
      <dgm:prSet presAssocID="{B34BC958-C123-4402-84E9-850A7B2BBCA4}" presName="Name9" presStyleLbl="parChTrans1D2" presStyleIdx="6" presStyleCnt="10"/>
      <dgm:spPr/>
      <dgm:t>
        <a:bodyPr/>
        <a:lstStyle/>
        <a:p>
          <a:endParaRPr lang="en-US"/>
        </a:p>
      </dgm:t>
    </dgm:pt>
    <dgm:pt modelId="{AD407B9D-5183-4A24-B55C-C21134B39671}" type="pres">
      <dgm:prSet presAssocID="{B34BC958-C123-4402-84E9-850A7B2BBCA4}" presName="connTx" presStyleLbl="parChTrans1D2" presStyleIdx="6" presStyleCnt="10"/>
      <dgm:spPr/>
      <dgm:t>
        <a:bodyPr/>
        <a:lstStyle/>
        <a:p>
          <a:endParaRPr lang="en-US"/>
        </a:p>
      </dgm:t>
    </dgm:pt>
    <dgm:pt modelId="{C41BA967-06B9-4F79-9389-AB2BD26DDE61}" type="pres">
      <dgm:prSet presAssocID="{C7BE75BF-BA04-4250-BCFC-C71D56EE4FD6}" presName="node" presStyleLbl="node1" presStyleIdx="6" presStyleCnt="10">
        <dgm:presLayoutVars>
          <dgm:bulletEnabled val="1"/>
        </dgm:presLayoutVars>
      </dgm:prSet>
      <dgm:spPr/>
      <dgm:t>
        <a:bodyPr/>
        <a:lstStyle/>
        <a:p>
          <a:endParaRPr lang="en-US"/>
        </a:p>
      </dgm:t>
    </dgm:pt>
    <dgm:pt modelId="{5B65D943-F34A-4ECE-8226-2C4CA9957C2E}" type="pres">
      <dgm:prSet presAssocID="{963C52FD-2A19-43F8-90AD-67E3B158EF28}" presName="Name9" presStyleLbl="parChTrans1D2" presStyleIdx="7" presStyleCnt="10"/>
      <dgm:spPr/>
      <dgm:t>
        <a:bodyPr/>
        <a:lstStyle/>
        <a:p>
          <a:endParaRPr lang="en-US"/>
        </a:p>
      </dgm:t>
    </dgm:pt>
    <dgm:pt modelId="{E2606F68-BCA8-421F-998A-8A095C7811C2}" type="pres">
      <dgm:prSet presAssocID="{963C52FD-2A19-43F8-90AD-67E3B158EF28}" presName="connTx" presStyleLbl="parChTrans1D2" presStyleIdx="7" presStyleCnt="10"/>
      <dgm:spPr/>
      <dgm:t>
        <a:bodyPr/>
        <a:lstStyle/>
        <a:p>
          <a:endParaRPr lang="en-US"/>
        </a:p>
      </dgm:t>
    </dgm:pt>
    <dgm:pt modelId="{57B43E41-740A-4712-8707-D3E3C583DDE0}" type="pres">
      <dgm:prSet presAssocID="{C83B47E5-A639-41F8-B692-D674EE2C36A4}" presName="node" presStyleLbl="node1" presStyleIdx="7" presStyleCnt="10" custScaleX="165439">
        <dgm:presLayoutVars>
          <dgm:bulletEnabled val="1"/>
        </dgm:presLayoutVars>
      </dgm:prSet>
      <dgm:spPr/>
      <dgm:t>
        <a:bodyPr/>
        <a:lstStyle/>
        <a:p>
          <a:endParaRPr lang="en-US"/>
        </a:p>
      </dgm:t>
    </dgm:pt>
    <dgm:pt modelId="{276DD355-9F7C-4389-ADB3-6CFC457B87AE}" type="pres">
      <dgm:prSet presAssocID="{384B6833-4C32-4228-B06A-8D49743D2D35}" presName="Name9" presStyleLbl="parChTrans1D2" presStyleIdx="8" presStyleCnt="10"/>
      <dgm:spPr/>
      <dgm:t>
        <a:bodyPr/>
        <a:lstStyle/>
        <a:p>
          <a:endParaRPr lang="en-US"/>
        </a:p>
      </dgm:t>
    </dgm:pt>
    <dgm:pt modelId="{813C21DD-AAE2-4ECA-A99A-129BEA4FFDCA}" type="pres">
      <dgm:prSet presAssocID="{384B6833-4C32-4228-B06A-8D49743D2D35}" presName="connTx" presStyleLbl="parChTrans1D2" presStyleIdx="8" presStyleCnt="10"/>
      <dgm:spPr/>
      <dgm:t>
        <a:bodyPr/>
        <a:lstStyle/>
        <a:p>
          <a:endParaRPr lang="en-US"/>
        </a:p>
      </dgm:t>
    </dgm:pt>
    <dgm:pt modelId="{157132FA-FE7A-4C6C-A5BF-2097ABFC5764}" type="pres">
      <dgm:prSet presAssocID="{2F4C8711-3236-4D1A-A2A5-7E2C6CF1576E}" presName="node" presStyleLbl="node1" presStyleIdx="8" presStyleCnt="10" custScaleX="162735">
        <dgm:presLayoutVars>
          <dgm:bulletEnabled val="1"/>
        </dgm:presLayoutVars>
      </dgm:prSet>
      <dgm:spPr/>
      <dgm:t>
        <a:bodyPr/>
        <a:lstStyle/>
        <a:p>
          <a:endParaRPr lang="en-US"/>
        </a:p>
      </dgm:t>
    </dgm:pt>
    <dgm:pt modelId="{81E21B89-10A2-4EE0-BB86-E194F69A91C9}" type="pres">
      <dgm:prSet presAssocID="{7BC28B81-DBB4-49F5-B1BD-FA17ED912E71}" presName="Name9" presStyleLbl="parChTrans1D2" presStyleIdx="9" presStyleCnt="10"/>
      <dgm:spPr/>
      <dgm:t>
        <a:bodyPr/>
        <a:lstStyle/>
        <a:p>
          <a:endParaRPr lang="en-US"/>
        </a:p>
      </dgm:t>
    </dgm:pt>
    <dgm:pt modelId="{ED0B9830-5615-4865-AB65-ACA62F6F10B7}" type="pres">
      <dgm:prSet presAssocID="{7BC28B81-DBB4-49F5-B1BD-FA17ED912E71}" presName="connTx" presStyleLbl="parChTrans1D2" presStyleIdx="9" presStyleCnt="10"/>
      <dgm:spPr/>
      <dgm:t>
        <a:bodyPr/>
        <a:lstStyle/>
        <a:p>
          <a:endParaRPr lang="en-US"/>
        </a:p>
      </dgm:t>
    </dgm:pt>
    <dgm:pt modelId="{60CF570D-B32B-4002-A452-90273435952E}" type="pres">
      <dgm:prSet presAssocID="{E4D245FC-A41F-4381-9BBE-DEF02BEAF31D}" presName="node" presStyleLbl="node1" presStyleIdx="9" presStyleCnt="10" custScaleX="143120">
        <dgm:presLayoutVars>
          <dgm:bulletEnabled val="1"/>
        </dgm:presLayoutVars>
      </dgm:prSet>
      <dgm:spPr/>
      <dgm:t>
        <a:bodyPr/>
        <a:lstStyle/>
        <a:p>
          <a:endParaRPr lang="en-US"/>
        </a:p>
      </dgm:t>
    </dgm:pt>
  </dgm:ptLst>
  <dgm:cxnLst>
    <dgm:cxn modelId="{E097FF2D-C92B-7C4D-9821-6667DC26BA97}" type="presOf" srcId="{1B985004-4770-4ADB-A452-75D7411A1536}" destId="{B16719E9-7BBB-4033-9113-BFD773308051}" srcOrd="0" destOrd="0" presId="urn:microsoft.com/office/officeart/2005/8/layout/radial1"/>
    <dgm:cxn modelId="{AD538377-3A2A-7F46-B9C6-8F055BBC4F52}" type="presOf" srcId="{E4D245FC-A41F-4381-9BBE-DEF02BEAF31D}" destId="{60CF570D-B32B-4002-A452-90273435952E}" srcOrd="0" destOrd="0" presId="urn:microsoft.com/office/officeart/2005/8/layout/radial1"/>
    <dgm:cxn modelId="{09335795-EF75-6749-8486-006D150150F6}" type="presOf" srcId="{29EC4CF3-B689-4F17-B6F6-2AEB2B1E4043}" destId="{2FCABA1A-17F7-4C34-ACC7-D0DAEDF2B0F7}" srcOrd="0" destOrd="0" presId="urn:microsoft.com/office/officeart/2005/8/layout/radial1"/>
    <dgm:cxn modelId="{E50D4244-AFFA-0C4F-B509-50D85062AC39}" type="presOf" srcId="{B9DE7894-4975-4FB6-86CA-B5E8425B9000}" destId="{94B941F7-DBF8-4647-B11B-D1DBFA3BD6AC}" srcOrd="1" destOrd="0" presId="urn:microsoft.com/office/officeart/2005/8/layout/radial1"/>
    <dgm:cxn modelId="{0E612255-1F13-8441-B341-31E9AE460F58}" type="presOf" srcId="{7BC28B81-DBB4-49F5-B1BD-FA17ED912E71}" destId="{ED0B9830-5615-4865-AB65-ACA62F6F10B7}" srcOrd="1" destOrd="0" presId="urn:microsoft.com/office/officeart/2005/8/layout/radial1"/>
    <dgm:cxn modelId="{F66A2631-AEDE-4B47-B140-143A138B2A1C}" type="presOf" srcId="{384B6833-4C32-4228-B06A-8D49743D2D35}" destId="{276DD355-9F7C-4389-ADB3-6CFC457B87AE}" srcOrd="0" destOrd="0" presId="urn:microsoft.com/office/officeart/2005/8/layout/radial1"/>
    <dgm:cxn modelId="{462A7BA8-8773-7E4A-B82D-8909E989B0A4}" type="presOf" srcId="{963C52FD-2A19-43F8-90AD-67E3B158EF28}" destId="{5B65D943-F34A-4ECE-8226-2C4CA9957C2E}" srcOrd="0" destOrd="0" presId="urn:microsoft.com/office/officeart/2005/8/layout/radial1"/>
    <dgm:cxn modelId="{79700274-2A4C-4F16-B4E9-D8F5F0423471}" srcId="{E4372C9B-4F2A-4D95-B939-0412B13A0DB5}" destId="{61E95E50-4E8C-401C-BF03-64AA5F45F8B6}" srcOrd="1" destOrd="0" parTransId="{397EAB0A-D060-4548-8071-D69910A0503C}" sibTransId="{F3B29792-2675-4D1D-9B30-3A46168B1B74}"/>
    <dgm:cxn modelId="{C0D32359-A4B0-C240-8985-3882DA03A053}" type="presOf" srcId="{B9DE7894-4975-4FB6-86CA-B5E8425B9000}" destId="{4887C0C8-FACF-4C32-90CC-C182F5CD3033}" srcOrd="0" destOrd="0" presId="urn:microsoft.com/office/officeart/2005/8/layout/radial1"/>
    <dgm:cxn modelId="{17D1E43A-5480-F74C-85F4-8795E08F8B00}" type="presOf" srcId="{963C52FD-2A19-43F8-90AD-67E3B158EF28}" destId="{E2606F68-BCA8-421F-998A-8A095C7811C2}" srcOrd="1" destOrd="0" presId="urn:microsoft.com/office/officeart/2005/8/layout/radial1"/>
    <dgm:cxn modelId="{B5149DF8-F67B-9B42-A2FF-155EE2CF6348}" type="presOf" srcId="{2F4C8711-3236-4D1A-A2A5-7E2C6CF1576E}" destId="{157132FA-FE7A-4C6C-A5BF-2097ABFC5764}" srcOrd="0" destOrd="0" presId="urn:microsoft.com/office/officeart/2005/8/layout/radial1"/>
    <dgm:cxn modelId="{BDCACF66-21E4-4618-A91E-D3456A80FBF2}" srcId="{ECF27FB8-EFF9-4AEE-9668-0E8FE7A04513}" destId="{05639A23-2A38-400A-9101-FC3F3C520252}" srcOrd="4" destOrd="0" parTransId="{29EC4CF3-B689-4F17-B6F6-2AEB2B1E4043}" sibTransId="{97131536-FD01-40FB-8E4D-91EC5632C422}"/>
    <dgm:cxn modelId="{1BAFAC34-6160-4A4E-ACDA-44613BE748A9}" type="presOf" srcId="{B34BC958-C123-4402-84E9-850A7B2BBCA4}" destId="{C56081AA-7646-4EEF-A66F-23887F2B1383}" srcOrd="0" destOrd="0" presId="urn:microsoft.com/office/officeart/2005/8/layout/radial1"/>
    <dgm:cxn modelId="{C7BC5114-358F-49A2-8F0E-7782F6969007}" srcId="{ECF27FB8-EFF9-4AEE-9668-0E8FE7A04513}" destId="{ACAB18D6-E3C5-4A72-8968-DCE57FF06E77}" srcOrd="1" destOrd="0" parTransId="{88334ED1-E349-4022-B888-5B66BBAA407D}" sibTransId="{94A267EB-67FB-486A-8F70-CB1C6BED345C}"/>
    <dgm:cxn modelId="{6CF76938-5CE5-7B4B-A6B1-5C06A58450D2}" type="presOf" srcId="{29EC4CF3-B689-4F17-B6F6-2AEB2B1E4043}" destId="{4832DA8E-B564-44F2-8028-B1B80DC0805F}" srcOrd="1" destOrd="0" presId="urn:microsoft.com/office/officeart/2005/8/layout/radial1"/>
    <dgm:cxn modelId="{7EC12F79-7DA1-4540-8C38-854198577132}" type="presOf" srcId="{ECF27FB8-EFF9-4AEE-9668-0E8FE7A04513}" destId="{59A1E58B-85E8-49BA-B846-2DF466C23C16}" srcOrd="0" destOrd="0" presId="urn:microsoft.com/office/officeart/2005/8/layout/radial1"/>
    <dgm:cxn modelId="{2E4A1288-AD84-4771-B880-0FD0958ECD40}" srcId="{ECF27FB8-EFF9-4AEE-9668-0E8FE7A04513}" destId="{2F4C8711-3236-4D1A-A2A5-7E2C6CF1576E}" srcOrd="8" destOrd="0" parTransId="{384B6833-4C32-4228-B06A-8D49743D2D35}" sibTransId="{00621BAB-EA10-42BF-8C08-DAAD2273F14F}"/>
    <dgm:cxn modelId="{F96FBCE2-2F8B-074B-A888-4E5C7511389A}" type="presOf" srcId="{C83B47E5-A639-41F8-B692-D674EE2C36A4}" destId="{57B43E41-740A-4712-8707-D3E3C583DDE0}" srcOrd="0" destOrd="0" presId="urn:microsoft.com/office/officeart/2005/8/layout/radial1"/>
    <dgm:cxn modelId="{33F8ACEF-7D15-0C44-8008-3410A9F94592}" type="presOf" srcId="{5FB06BBE-FEE9-4787-B518-A08EAE47DDD0}" destId="{69DF9CD0-105D-4063-9C6F-E3AF9A290571}" srcOrd="0" destOrd="0" presId="urn:microsoft.com/office/officeart/2005/8/layout/radial1"/>
    <dgm:cxn modelId="{E16A95BB-5276-F54B-ABFF-7130FC0DBCCE}" type="presOf" srcId="{C7BE75BF-BA04-4250-BCFC-C71D56EE4FD6}" destId="{C41BA967-06B9-4F79-9389-AB2BD26DDE61}" srcOrd="0" destOrd="0" presId="urn:microsoft.com/office/officeart/2005/8/layout/radial1"/>
    <dgm:cxn modelId="{84C3E4BB-6C36-4636-A11F-2229EF3A9661}" srcId="{ECF27FB8-EFF9-4AEE-9668-0E8FE7A04513}" destId="{B93C13BA-C1E4-4F16-BA77-5175A8A06218}" srcOrd="5" destOrd="0" parTransId="{5FB06BBE-FEE9-4787-B518-A08EAE47DDD0}" sibTransId="{8B88644E-159C-489B-9ACA-1F3AB441D65C}"/>
    <dgm:cxn modelId="{E71BE0F9-6CE9-7146-826C-DC94E897544D}" type="presOf" srcId="{C5F5EF77-5DD5-45CF-9F42-709DCD22EBBF}" destId="{0591E7EF-0F98-4AC5-B75F-01D7019E2068}" srcOrd="1" destOrd="0" presId="urn:microsoft.com/office/officeart/2005/8/layout/radial1"/>
    <dgm:cxn modelId="{082BBAEE-9842-BE40-81B0-EB688ED1AD90}" type="presOf" srcId="{ACAB18D6-E3C5-4A72-8968-DCE57FF06E77}" destId="{16E6332A-C12E-4388-9526-C6904FC7A0CF}" srcOrd="0" destOrd="0" presId="urn:microsoft.com/office/officeart/2005/8/layout/radial1"/>
    <dgm:cxn modelId="{B410E410-7F70-4C04-95DB-4861799FBE81}" srcId="{ECF27FB8-EFF9-4AEE-9668-0E8FE7A04513}" destId="{24244903-E764-4D99-B390-05D762AD4AF1}" srcOrd="3" destOrd="0" parTransId="{C5F5EF77-5DD5-45CF-9F42-709DCD22EBBF}" sibTransId="{D893FFE7-EF4F-4D1F-B75C-C196FC525575}"/>
    <dgm:cxn modelId="{7B7DCAC3-B30A-A44C-BA9C-8D94277153A3}" type="presOf" srcId="{B93C13BA-C1E4-4F16-BA77-5175A8A06218}" destId="{969C128A-ABDD-4E58-B258-01878FC2C1D7}" srcOrd="0" destOrd="0" presId="urn:microsoft.com/office/officeart/2005/8/layout/radial1"/>
    <dgm:cxn modelId="{B0762A85-DE99-494B-A2B9-29C5890C17EB}" type="presOf" srcId="{88334ED1-E349-4022-B888-5B66BBAA407D}" destId="{0398D83A-39FE-4106-A0CB-7CC26DD09F54}" srcOrd="0" destOrd="0" presId="urn:microsoft.com/office/officeart/2005/8/layout/radial1"/>
    <dgm:cxn modelId="{8C2CCA81-4E6E-4C49-ADB6-10630AA65018}" type="presOf" srcId="{C5F5EF77-5DD5-45CF-9F42-709DCD22EBBF}" destId="{F43E2050-8889-4319-BD41-C5086F971B7C}" srcOrd="0" destOrd="0" presId="urn:microsoft.com/office/officeart/2005/8/layout/radial1"/>
    <dgm:cxn modelId="{7E68BEA7-382D-4A84-AA58-BA61FE6ED239}" srcId="{ECF27FB8-EFF9-4AEE-9668-0E8FE7A04513}" destId="{C7BE75BF-BA04-4250-BCFC-C71D56EE4FD6}" srcOrd="6" destOrd="0" parTransId="{B34BC958-C123-4402-84E9-850A7B2BBCA4}" sibTransId="{03C46C16-CCC3-4BB7-81A6-34856F33C232}"/>
    <dgm:cxn modelId="{4EF0FF4B-92D1-7543-AAF8-081911949D63}" type="presOf" srcId="{7BC28B81-DBB4-49F5-B1BD-FA17ED912E71}" destId="{81E21B89-10A2-4EE0-BB86-E194F69A91C9}" srcOrd="0" destOrd="0" presId="urn:microsoft.com/office/officeart/2005/8/layout/radial1"/>
    <dgm:cxn modelId="{C4358B40-A8C1-A14C-A674-8F59A445A2D3}" type="presOf" srcId="{24244903-E764-4D99-B390-05D762AD4AF1}" destId="{578C410A-5F35-4109-B4CB-96AD9D73419E}" srcOrd="0" destOrd="0" presId="urn:microsoft.com/office/officeart/2005/8/layout/radial1"/>
    <dgm:cxn modelId="{5F46FEBE-1A24-B346-8962-DBB9CEC8EA29}" type="presOf" srcId="{88334ED1-E349-4022-B888-5B66BBAA407D}" destId="{A500B8EA-0756-47F9-B119-534DE08DE3D4}" srcOrd="1" destOrd="0" presId="urn:microsoft.com/office/officeart/2005/8/layout/radial1"/>
    <dgm:cxn modelId="{96C71491-EF27-49BE-AFBE-8F41A03E05AD}" srcId="{ECF27FB8-EFF9-4AEE-9668-0E8FE7A04513}" destId="{E4D245FC-A41F-4381-9BBE-DEF02BEAF31D}" srcOrd="9" destOrd="0" parTransId="{7BC28B81-DBB4-49F5-B1BD-FA17ED912E71}" sibTransId="{9002D73F-4C02-400A-B7EA-D2A7B1AEEF40}"/>
    <dgm:cxn modelId="{6AAD31B7-1DD6-324D-B3DD-4F76AE55CEBE}" type="presOf" srcId="{768BD8E5-2C36-4D9A-A349-98B8C388DF6E}" destId="{488EC647-985E-4542-BEBD-F74D7F0BBA21}" srcOrd="0" destOrd="0" presId="urn:microsoft.com/office/officeart/2005/8/layout/radial1"/>
    <dgm:cxn modelId="{6DF2BFEC-D9C3-2F48-8F84-1D94C6537E86}" type="presOf" srcId="{768BD8E5-2C36-4D9A-A349-98B8C388DF6E}" destId="{4549018A-28BB-4589-ACF5-955604D44CDE}" srcOrd="1" destOrd="0" presId="urn:microsoft.com/office/officeart/2005/8/layout/radial1"/>
    <dgm:cxn modelId="{C9CDB4B4-F25D-184B-91B1-331F711174AF}" type="presOf" srcId="{906F32F1-2953-428A-B30D-C5A246F9C90F}" destId="{DEE192F1-BB64-4803-A8F7-408E746A53FB}" srcOrd="0" destOrd="0" presId="urn:microsoft.com/office/officeart/2005/8/layout/radial1"/>
    <dgm:cxn modelId="{6F62969D-F2AA-1344-A641-7F2D160144C8}" type="presOf" srcId="{B34BC958-C123-4402-84E9-850A7B2BBCA4}" destId="{AD407B9D-5183-4A24-B55C-C21134B39671}" srcOrd="1" destOrd="0" presId="urn:microsoft.com/office/officeart/2005/8/layout/radial1"/>
    <dgm:cxn modelId="{5FC6BE54-7CFF-8044-A093-6C696731BA80}" type="presOf" srcId="{5FB06BBE-FEE9-4787-B518-A08EAE47DDD0}" destId="{54E12C93-493D-44AE-B140-DCD3150D1E83}" srcOrd="1" destOrd="0" presId="urn:microsoft.com/office/officeart/2005/8/layout/radial1"/>
    <dgm:cxn modelId="{5F9539D4-0E38-4348-9354-1FFE4622F328}" type="presOf" srcId="{E4372C9B-4F2A-4D95-B939-0412B13A0DB5}" destId="{6D1FA621-1583-40E1-B2CB-52256AC83575}" srcOrd="0" destOrd="0" presId="urn:microsoft.com/office/officeart/2005/8/layout/radial1"/>
    <dgm:cxn modelId="{ED963910-8513-1444-864C-4FCA012F44EA}" type="presOf" srcId="{05639A23-2A38-400A-9101-FC3F3C520252}" destId="{832E502F-63AD-459D-9513-C4E5BA6F11F2}" srcOrd="0" destOrd="0" presId="urn:microsoft.com/office/officeart/2005/8/layout/radial1"/>
    <dgm:cxn modelId="{56EA084E-E1A5-42E2-ACEA-C0A04BB88010}" srcId="{ECF27FB8-EFF9-4AEE-9668-0E8FE7A04513}" destId="{C83B47E5-A639-41F8-B692-D674EE2C36A4}" srcOrd="7" destOrd="0" parTransId="{963C52FD-2A19-43F8-90AD-67E3B158EF28}" sibTransId="{DFAFEF15-3802-41E6-B0FF-6097EBCAC5C3}"/>
    <dgm:cxn modelId="{756F3CFD-D6F7-4F87-B753-533EC6686163}" srcId="{E4372C9B-4F2A-4D95-B939-0412B13A0DB5}" destId="{ECF27FB8-EFF9-4AEE-9668-0E8FE7A04513}" srcOrd="0" destOrd="0" parTransId="{06552280-5256-4649-A48F-F764E33272A9}" sibTransId="{7923D8C4-E027-4881-9B22-BB896E0BD38F}"/>
    <dgm:cxn modelId="{56D3F420-5495-E545-A175-A94A21E40824}" type="presOf" srcId="{384B6833-4C32-4228-B06A-8D49743D2D35}" destId="{813C21DD-AAE2-4ECA-A99A-129BEA4FFDCA}" srcOrd="1" destOrd="0" presId="urn:microsoft.com/office/officeart/2005/8/layout/radial1"/>
    <dgm:cxn modelId="{B88E55D0-E6BB-4960-9826-34ED47024772}" srcId="{ECF27FB8-EFF9-4AEE-9668-0E8FE7A04513}" destId="{1B985004-4770-4ADB-A452-75D7411A1536}" srcOrd="0" destOrd="0" parTransId="{768BD8E5-2C36-4D9A-A349-98B8C388DF6E}" sibTransId="{EF6BEE6F-A3E6-4E06-B6EF-775DB6A801B5}"/>
    <dgm:cxn modelId="{38FB5683-176E-4EA3-B05C-A735487207D3}" srcId="{ECF27FB8-EFF9-4AEE-9668-0E8FE7A04513}" destId="{906F32F1-2953-428A-B30D-C5A246F9C90F}" srcOrd="2" destOrd="0" parTransId="{B9DE7894-4975-4FB6-86CA-B5E8425B9000}" sibTransId="{9AA4817C-6C5D-46C1-A95C-8E6C7A630276}"/>
    <dgm:cxn modelId="{62ABCCCC-4EBC-BF41-8462-C5D728F23D44}" type="presParOf" srcId="{6D1FA621-1583-40E1-B2CB-52256AC83575}" destId="{59A1E58B-85E8-49BA-B846-2DF466C23C16}" srcOrd="0" destOrd="0" presId="urn:microsoft.com/office/officeart/2005/8/layout/radial1"/>
    <dgm:cxn modelId="{78332F43-5793-094C-8499-B5FC134461B7}" type="presParOf" srcId="{6D1FA621-1583-40E1-B2CB-52256AC83575}" destId="{488EC647-985E-4542-BEBD-F74D7F0BBA21}" srcOrd="1" destOrd="0" presId="urn:microsoft.com/office/officeart/2005/8/layout/radial1"/>
    <dgm:cxn modelId="{B40A727F-82AC-E34D-A64F-11530C3D2DDC}" type="presParOf" srcId="{488EC647-985E-4542-BEBD-F74D7F0BBA21}" destId="{4549018A-28BB-4589-ACF5-955604D44CDE}" srcOrd="0" destOrd="0" presId="urn:microsoft.com/office/officeart/2005/8/layout/radial1"/>
    <dgm:cxn modelId="{407EC3A0-6EA6-1844-9A62-52A394EAA6E7}" type="presParOf" srcId="{6D1FA621-1583-40E1-B2CB-52256AC83575}" destId="{B16719E9-7BBB-4033-9113-BFD773308051}" srcOrd="2" destOrd="0" presId="urn:microsoft.com/office/officeart/2005/8/layout/radial1"/>
    <dgm:cxn modelId="{DE78DBAE-B3AC-1C48-AB80-39C95CDEBD7E}" type="presParOf" srcId="{6D1FA621-1583-40E1-B2CB-52256AC83575}" destId="{0398D83A-39FE-4106-A0CB-7CC26DD09F54}" srcOrd="3" destOrd="0" presId="urn:microsoft.com/office/officeart/2005/8/layout/radial1"/>
    <dgm:cxn modelId="{E500B891-523D-7E47-9FB8-E555ED06EA8F}" type="presParOf" srcId="{0398D83A-39FE-4106-A0CB-7CC26DD09F54}" destId="{A500B8EA-0756-47F9-B119-534DE08DE3D4}" srcOrd="0" destOrd="0" presId="urn:microsoft.com/office/officeart/2005/8/layout/radial1"/>
    <dgm:cxn modelId="{810AB929-0070-F342-875D-F4B1AB8D79ED}" type="presParOf" srcId="{6D1FA621-1583-40E1-B2CB-52256AC83575}" destId="{16E6332A-C12E-4388-9526-C6904FC7A0CF}" srcOrd="4" destOrd="0" presId="urn:microsoft.com/office/officeart/2005/8/layout/radial1"/>
    <dgm:cxn modelId="{4AA1EFA7-E55A-864C-A6B9-A7C6568F1DED}" type="presParOf" srcId="{6D1FA621-1583-40E1-B2CB-52256AC83575}" destId="{4887C0C8-FACF-4C32-90CC-C182F5CD3033}" srcOrd="5" destOrd="0" presId="urn:microsoft.com/office/officeart/2005/8/layout/radial1"/>
    <dgm:cxn modelId="{33D04921-C023-7743-8AFA-C22D4AA5D068}" type="presParOf" srcId="{4887C0C8-FACF-4C32-90CC-C182F5CD3033}" destId="{94B941F7-DBF8-4647-B11B-D1DBFA3BD6AC}" srcOrd="0" destOrd="0" presId="urn:microsoft.com/office/officeart/2005/8/layout/radial1"/>
    <dgm:cxn modelId="{08FCE878-4CE6-B14A-95EA-CEB13C7C4057}" type="presParOf" srcId="{6D1FA621-1583-40E1-B2CB-52256AC83575}" destId="{DEE192F1-BB64-4803-A8F7-408E746A53FB}" srcOrd="6" destOrd="0" presId="urn:microsoft.com/office/officeart/2005/8/layout/radial1"/>
    <dgm:cxn modelId="{342AA515-43A5-D944-A419-BF95D830525B}" type="presParOf" srcId="{6D1FA621-1583-40E1-B2CB-52256AC83575}" destId="{F43E2050-8889-4319-BD41-C5086F971B7C}" srcOrd="7" destOrd="0" presId="urn:microsoft.com/office/officeart/2005/8/layout/radial1"/>
    <dgm:cxn modelId="{DFF321FB-C1D1-9448-8DCE-EB8036521E6B}" type="presParOf" srcId="{F43E2050-8889-4319-BD41-C5086F971B7C}" destId="{0591E7EF-0F98-4AC5-B75F-01D7019E2068}" srcOrd="0" destOrd="0" presId="urn:microsoft.com/office/officeart/2005/8/layout/radial1"/>
    <dgm:cxn modelId="{1A2C026C-6DD8-EE4F-AB36-530A55D3CE79}" type="presParOf" srcId="{6D1FA621-1583-40E1-B2CB-52256AC83575}" destId="{578C410A-5F35-4109-B4CB-96AD9D73419E}" srcOrd="8" destOrd="0" presId="urn:microsoft.com/office/officeart/2005/8/layout/radial1"/>
    <dgm:cxn modelId="{7920ED75-4B49-D940-BC3A-DBAE544FB18C}" type="presParOf" srcId="{6D1FA621-1583-40E1-B2CB-52256AC83575}" destId="{2FCABA1A-17F7-4C34-ACC7-D0DAEDF2B0F7}" srcOrd="9" destOrd="0" presId="urn:microsoft.com/office/officeart/2005/8/layout/radial1"/>
    <dgm:cxn modelId="{B04182DE-28A5-A548-A72C-2A0D15337877}" type="presParOf" srcId="{2FCABA1A-17F7-4C34-ACC7-D0DAEDF2B0F7}" destId="{4832DA8E-B564-44F2-8028-B1B80DC0805F}" srcOrd="0" destOrd="0" presId="urn:microsoft.com/office/officeart/2005/8/layout/radial1"/>
    <dgm:cxn modelId="{B608C71B-E7DA-E444-9444-EC51A12C122D}" type="presParOf" srcId="{6D1FA621-1583-40E1-B2CB-52256AC83575}" destId="{832E502F-63AD-459D-9513-C4E5BA6F11F2}" srcOrd="10" destOrd="0" presId="urn:microsoft.com/office/officeart/2005/8/layout/radial1"/>
    <dgm:cxn modelId="{C9E0EDC8-B3A5-C149-8C87-516F70EABD19}" type="presParOf" srcId="{6D1FA621-1583-40E1-B2CB-52256AC83575}" destId="{69DF9CD0-105D-4063-9C6F-E3AF9A290571}" srcOrd="11" destOrd="0" presId="urn:microsoft.com/office/officeart/2005/8/layout/radial1"/>
    <dgm:cxn modelId="{BB6DAD57-2FE4-E343-BEF8-D1278A8EF0B0}" type="presParOf" srcId="{69DF9CD0-105D-4063-9C6F-E3AF9A290571}" destId="{54E12C93-493D-44AE-B140-DCD3150D1E83}" srcOrd="0" destOrd="0" presId="urn:microsoft.com/office/officeart/2005/8/layout/radial1"/>
    <dgm:cxn modelId="{8DA99F59-6771-DA45-8EE0-D2EFD55DCF67}" type="presParOf" srcId="{6D1FA621-1583-40E1-B2CB-52256AC83575}" destId="{969C128A-ABDD-4E58-B258-01878FC2C1D7}" srcOrd="12" destOrd="0" presId="urn:microsoft.com/office/officeart/2005/8/layout/radial1"/>
    <dgm:cxn modelId="{A02B446B-0C06-B94E-AF82-7460ED84EBDC}" type="presParOf" srcId="{6D1FA621-1583-40E1-B2CB-52256AC83575}" destId="{C56081AA-7646-4EEF-A66F-23887F2B1383}" srcOrd="13" destOrd="0" presId="urn:microsoft.com/office/officeart/2005/8/layout/radial1"/>
    <dgm:cxn modelId="{9C60AE69-FA28-2F43-8146-DE794D2C5C15}" type="presParOf" srcId="{C56081AA-7646-4EEF-A66F-23887F2B1383}" destId="{AD407B9D-5183-4A24-B55C-C21134B39671}" srcOrd="0" destOrd="0" presId="urn:microsoft.com/office/officeart/2005/8/layout/radial1"/>
    <dgm:cxn modelId="{34F9AA6B-390D-BA47-8F0F-597033D210F6}" type="presParOf" srcId="{6D1FA621-1583-40E1-B2CB-52256AC83575}" destId="{C41BA967-06B9-4F79-9389-AB2BD26DDE61}" srcOrd="14" destOrd="0" presId="urn:microsoft.com/office/officeart/2005/8/layout/radial1"/>
    <dgm:cxn modelId="{A8C95030-DBDB-3E40-A5B9-04D3D7A2E8C2}" type="presParOf" srcId="{6D1FA621-1583-40E1-B2CB-52256AC83575}" destId="{5B65D943-F34A-4ECE-8226-2C4CA9957C2E}" srcOrd="15" destOrd="0" presId="urn:microsoft.com/office/officeart/2005/8/layout/radial1"/>
    <dgm:cxn modelId="{C22D52F5-390F-CE4D-AA5C-800B7C97A7F0}" type="presParOf" srcId="{5B65D943-F34A-4ECE-8226-2C4CA9957C2E}" destId="{E2606F68-BCA8-421F-998A-8A095C7811C2}" srcOrd="0" destOrd="0" presId="urn:microsoft.com/office/officeart/2005/8/layout/radial1"/>
    <dgm:cxn modelId="{A55963E7-FE1A-504F-9A03-35ACB9D648AE}" type="presParOf" srcId="{6D1FA621-1583-40E1-B2CB-52256AC83575}" destId="{57B43E41-740A-4712-8707-D3E3C583DDE0}" srcOrd="16" destOrd="0" presId="urn:microsoft.com/office/officeart/2005/8/layout/radial1"/>
    <dgm:cxn modelId="{AF4F5459-DE39-A346-BEE6-20515F2F6701}" type="presParOf" srcId="{6D1FA621-1583-40E1-B2CB-52256AC83575}" destId="{276DD355-9F7C-4389-ADB3-6CFC457B87AE}" srcOrd="17" destOrd="0" presId="urn:microsoft.com/office/officeart/2005/8/layout/radial1"/>
    <dgm:cxn modelId="{5B205606-9DE3-D846-8B4C-047195111094}" type="presParOf" srcId="{276DD355-9F7C-4389-ADB3-6CFC457B87AE}" destId="{813C21DD-AAE2-4ECA-A99A-129BEA4FFDCA}" srcOrd="0" destOrd="0" presId="urn:microsoft.com/office/officeart/2005/8/layout/radial1"/>
    <dgm:cxn modelId="{D4D76EB9-8DC1-2543-8CCC-1931DF486C41}" type="presParOf" srcId="{6D1FA621-1583-40E1-B2CB-52256AC83575}" destId="{157132FA-FE7A-4C6C-A5BF-2097ABFC5764}" srcOrd="18" destOrd="0" presId="urn:microsoft.com/office/officeart/2005/8/layout/radial1"/>
    <dgm:cxn modelId="{8CD39F4B-AAFF-C642-BCFB-B4FB43D594A9}" type="presParOf" srcId="{6D1FA621-1583-40E1-B2CB-52256AC83575}" destId="{81E21B89-10A2-4EE0-BB86-E194F69A91C9}" srcOrd="19" destOrd="0" presId="urn:microsoft.com/office/officeart/2005/8/layout/radial1"/>
    <dgm:cxn modelId="{04D6A108-F4BB-CC46-BBF8-06E63A5CFE2B}" type="presParOf" srcId="{81E21B89-10A2-4EE0-BB86-E194F69A91C9}" destId="{ED0B9830-5615-4865-AB65-ACA62F6F10B7}" srcOrd="0" destOrd="0" presId="urn:microsoft.com/office/officeart/2005/8/layout/radial1"/>
    <dgm:cxn modelId="{A790576E-4B11-B346-AE31-281A31D76F27}" type="presParOf" srcId="{6D1FA621-1583-40E1-B2CB-52256AC83575}" destId="{60CF570D-B32B-4002-A452-90273435952E}"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FEC9C-7AC0-433C-AC3C-1EFAE5720E40}" type="doc">
      <dgm:prSet loTypeId="urn:microsoft.com/office/officeart/2005/8/layout/pyramid1" loCatId="pyramid" qsTypeId="urn:microsoft.com/office/officeart/2005/8/quickstyle/3d2" qsCatId="3D" csTypeId="urn:microsoft.com/office/officeart/2005/8/colors/accent5_5" csCatId="accent5" phldr="1"/>
      <dgm:spPr/>
      <dgm:t>
        <a:bodyPr/>
        <a:lstStyle/>
        <a:p>
          <a:endParaRPr lang="en-US"/>
        </a:p>
      </dgm:t>
    </dgm:pt>
    <dgm:pt modelId="{92804A82-9398-4D16-BC8C-B55FB3372F40}">
      <dgm:prSet phldrT="[Text]" custT="1"/>
      <dgm:spPr/>
      <dgm:t>
        <a:bodyPr/>
        <a:lstStyle/>
        <a:p>
          <a:pPr algn="ctr"/>
          <a:endParaRPr lang="en-US" sz="1400" dirty="0" smtClean="0"/>
        </a:p>
        <a:p>
          <a:pPr algn="ctr"/>
          <a:endParaRPr lang="en-US" sz="1400" dirty="0" smtClean="0"/>
        </a:p>
        <a:p>
          <a:pPr algn="ctr"/>
          <a:endParaRPr lang="en-US" sz="1400" dirty="0" smtClean="0"/>
        </a:p>
        <a:p>
          <a:pPr algn="ctr"/>
          <a:endParaRPr lang="en-US" sz="1400" dirty="0" smtClean="0"/>
        </a:p>
        <a:p>
          <a:pPr algn="ctr"/>
          <a:r>
            <a:rPr lang="en-US" sz="1600" dirty="0" smtClean="0"/>
            <a:t/>
          </a:r>
          <a:br>
            <a:rPr lang="en-US" sz="1600" dirty="0" smtClean="0"/>
          </a:br>
          <a:r>
            <a:rPr lang="en-US" sz="1600" dirty="0" smtClean="0"/>
            <a:t> </a:t>
          </a:r>
          <a:r>
            <a:rPr lang="en-US" sz="1800" dirty="0" smtClean="0"/>
            <a:t>Behavior changed</a:t>
          </a:r>
        </a:p>
        <a:p>
          <a:pPr algn="ctr"/>
          <a:r>
            <a:rPr lang="en-US" sz="1800" dirty="0" smtClean="0"/>
            <a:t>Attitude changed</a:t>
          </a:r>
        </a:p>
        <a:p>
          <a:pPr algn="ctr"/>
          <a:r>
            <a:rPr lang="en-US" sz="1800" dirty="0" smtClean="0"/>
            <a:t>Awareness increased</a:t>
          </a:r>
          <a:endParaRPr lang="en-US" sz="1800" dirty="0"/>
        </a:p>
      </dgm:t>
    </dgm:pt>
    <dgm:pt modelId="{C423BA02-F236-4F3F-A00B-8C02FA750720}" type="parTrans" cxnId="{8E3E3C12-CE95-4482-97CD-12647BE90215}">
      <dgm:prSet/>
      <dgm:spPr/>
      <dgm:t>
        <a:bodyPr/>
        <a:lstStyle/>
        <a:p>
          <a:endParaRPr lang="en-US"/>
        </a:p>
      </dgm:t>
    </dgm:pt>
    <dgm:pt modelId="{6219EB5B-0313-4969-9387-DABE5CD398F9}" type="sibTrans" cxnId="{8E3E3C12-CE95-4482-97CD-12647BE90215}">
      <dgm:prSet/>
      <dgm:spPr/>
      <dgm:t>
        <a:bodyPr/>
        <a:lstStyle/>
        <a:p>
          <a:endParaRPr lang="en-US"/>
        </a:p>
      </dgm:t>
    </dgm:pt>
    <dgm:pt modelId="{A207BC10-E946-4088-AF95-858EA1C50A96}">
      <dgm:prSet phldrT="[Text]" custT="1"/>
      <dgm:spPr/>
      <dgm:t>
        <a:bodyPr/>
        <a:lstStyle/>
        <a:p>
          <a:pPr algn="ctr"/>
          <a:r>
            <a:rPr lang="en-US" sz="1800" dirty="0" smtClean="0"/>
            <a:t>        Newsletter printed</a:t>
          </a:r>
          <a:br>
            <a:rPr lang="en-US" sz="1800" dirty="0" smtClean="0"/>
          </a:br>
          <a:r>
            <a:rPr lang="en-US" sz="1800" dirty="0" smtClean="0"/>
            <a:t>    Publicity gaine</a:t>
          </a:r>
          <a:r>
            <a:rPr lang="en-US" altLang="zh-CN" sz="1800" dirty="0" smtClean="0"/>
            <a:t>d</a:t>
          </a:r>
          <a:endParaRPr lang="zh-CN" altLang="en-US" sz="1800" dirty="0" smtClean="0"/>
        </a:p>
        <a:p>
          <a:pPr algn="ctr"/>
          <a:r>
            <a:rPr lang="en-US" sz="1800" dirty="0" smtClean="0"/>
            <a:t>Event held</a:t>
          </a:r>
          <a:r>
            <a:rPr lang="zh-CN" altLang="en-US" sz="1800" baseline="0" dirty="0" smtClean="0"/>
            <a:t> </a:t>
          </a:r>
        </a:p>
        <a:p>
          <a:pPr algn="ctr"/>
          <a:r>
            <a:rPr lang="en-US" sz="1800" dirty="0" smtClean="0"/>
            <a:t>Web site posted</a:t>
          </a:r>
          <a:br>
            <a:rPr lang="en-US" sz="1800" dirty="0" smtClean="0"/>
          </a:br>
          <a:r>
            <a:rPr lang="en-US" sz="1800" dirty="0" smtClean="0"/>
            <a:t>   Social media impression</a:t>
          </a:r>
          <a:endParaRPr lang="en-US" sz="1800" dirty="0"/>
        </a:p>
      </dgm:t>
    </dgm:pt>
    <dgm:pt modelId="{E0514A1B-B903-4168-B6E1-A6F3EF3DA513}" type="parTrans" cxnId="{542BEFB2-F118-48E7-A623-DB4BE650822C}">
      <dgm:prSet/>
      <dgm:spPr/>
      <dgm:t>
        <a:bodyPr/>
        <a:lstStyle/>
        <a:p>
          <a:endParaRPr lang="en-US"/>
        </a:p>
      </dgm:t>
    </dgm:pt>
    <dgm:pt modelId="{E5F1C044-F4BC-4DDF-AEB0-945987402FD7}" type="sibTrans" cxnId="{542BEFB2-F118-48E7-A623-DB4BE650822C}">
      <dgm:prSet/>
      <dgm:spPr/>
      <dgm:t>
        <a:bodyPr/>
        <a:lstStyle/>
        <a:p>
          <a:endParaRPr lang="en-US"/>
        </a:p>
      </dgm:t>
    </dgm:pt>
    <dgm:pt modelId="{2D95408D-E3C2-42ED-9E2C-95E48705E7DF}">
      <dgm:prSet phldrT="[Text]" custT="1"/>
      <dgm:spPr/>
      <dgm:t>
        <a:bodyPr/>
        <a:lstStyle/>
        <a:p>
          <a:pPr algn="l"/>
          <a:r>
            <a:rPr lang="en-US" sz="1800" dirty="0" smtClean="0"/>
            <a:t>Copy for newsletter </a:t>
          </a:r>
          <a:r>
            <a:rPr lang="en-US" altLang="zh-CN" sz="1800" dirty="0" smtClean="0"/>
            <a:t>&amp;</a:t>
          </a:r>
          <a:r>
            <a:rPr lang="en-US" sz="1800" dirty="0" smtClean="0"/>
            <a:t> news</a:t>
          </a:r>
          <a:r>
            <a:rPr lang="zh-CN" altLang="en-US" sz="1800" dirty="0" smtClean="0"/>
            <a:t> </a:t>
          </a:r>
          <a:r>
            <a:rPr lang="en-US" sz="1800" dirty="0" smtClean="0"/>
            <a:t>release</a:t>
          </a:r>
          <a:br>
            <a:rPr lang="en-US" sz="1800" dirty="0" smtClean="0"/>
          </a:br>
          <a:r>
            <a:rPr lang="en-US" sz="1800" dirty="0" smtClean="0"/>
            <a:t>Speaker list &amp; program for event</a:t>
          </a:r>
          <a:br>
            <a:rPr lang="en-US" sz="1800" dirty="0" smtClean="0"/>
          </a:br>
          <a:r>
            <a:rPr lang="en-US" sz="1800" dirty="0" smtClean="0"/>
            <a:t>      Design &amp; contents for Web site</a:t>
          </a:r>
          <a:br>
            <a:rPr lang="en-US" sz="1800" dirty="0" smtClean="0"/>
          </a:br>
          <a:r>
            <a:rPr lang="en-US" sz="1800" dirty="0" smtClean="0"/>
            <a:t>       Content for social media</a:t>
          </a:r>
          <a:endParaRPr lang="en-US" sz="1800" dirty="0"/>
        </a:p>
      </dgm:t>
    </dgm:pt>
    <dgm:pt modelId="{4FFDF0D3-D549-403E-99ED-7727F73FA7E9}" type="parTrans" cxnId="{44BFF5A6-03CF-4A9A-9262-56CB61620D3F}">
      <dgm:prSet/>
      <dgm:spPr/>
      <dgm:t>
        <a:bodyPr/>
        <a:lstStyle/>
        <a:p>
          <a:endParaRPr lang="en-US"/>
        </a:p>
      </dgm:t>
    </dgm:pt>
    <dgm:pt modelId="{AB690827-51C6-4DC1-B260-F00F4B5AF88B}" type="sibTrans" cxnId="{44BFF5A6-03CF-4A9A-9262-56CB61620D3F}">
      <dgm:prSet/>
      <dgm:spPr/>
      <dgm:t>
        <a:bodyPr/>
        <a:lstStyle/>
        <a:p>
          <a:endParaRPr lang="en-US"/>
        </a:p>
      </dgm:t>
    </dgm:pt>
    <dgm:pt modelId="{8DB26F3E-C9F0-4C20-BDA1-8F33ED7A5D03}" type="pres">
      <dgm:prSet presAssocID="{54BFEC9C-7AC0-433C-AC3C-1EFAE5720E40}" presName="Name0" presStyleCnt="0">
        <dgm:presLayoutVars>
          <dgm:dir/>
          <dgm:animLvl val="lvl"/>
          <dgm:resizeHandles val="exact"/>
        </dgm:presLayoutVars>
      </dgm:prSet>
      <dgm:spPr/>
      <dgm:t>
        <a:bodyPr/>
        <a:lstStyle/>
        <a:p>
          <a:endParaRPr lang="en-US"/>
        </a:p>
      </dgm:t>
    </dgm:pt>
    <dgm:pt modelId="{2E089BEF-A1E3-4C5D-A789-730A8DE2378B}" type="pres">
      <dgm:prSet presAssocID="{92804A82-9398-4D16-BC8C-B55FB3372F40}" presName="Name8" presStyleCnt="0"/>
      <dgm:spPr/>
    </dgm:pt>
    <dgm:pt modelId="{167EB2FD-CDB6-43C5-A680-77CD216E8AF6}" type="pres">
      <dgm:prSet presAssocID="{92804A82-9398-4D16-BC8C-B55FB3372F40}" presName="level" presStyleLbl="node1" presStyleIdx="0" presStyleCnt="3" custScaleY="59336">
        <dgm:presLayoutVars>
          <dgm:chMax val="1"/>
          <dgm:bulletEnabled val="1"/>
        </dgm:presLayoutVars>
      </dgm:prSet>
      <dgm:spPr/>
      <dgm:t>
        <a:bodyPr/>
        <a:lstStyle/>
        <a:p>
          <a:endParaRPr lang="en-US"/>
        </a:p>
      </dgm:t>
    </dgm:pt>
    <dgm:pt modelId="{5224FA74-9141-4A4C-919D-0B47141F700B}" type="pres">
      <dgm:prSet presAssocID="{92804A82-9398-4D16-BC8C-B55FB3372F40}" presName="levelTx" presStyleLbl="revTx" presStyleIdx="0" presStyleCnt="0">
        <dgm:presLayoutVars>
          <dgm:chMax val="1"/>
          <dgm:bulletEnabled val="1"/>
        </dgm:presLayoutVars>
      </dgm:prSet>
      <dgm:spPr/>
      <dgm:t>
        <a:bodyPr/>
        <a:lstStyle/>
        <a:p>
          <a:endParaRPr lang="en-US"/>
        </a:p>
      </dgm:t>
    </dgm:pt>
    <dgm:pt modelId="{61580F03-5B9D-4E6C-ADAE-6470635FFC32}" type="pres">
      <dgm:prSet presAssocID="{A207BC10-E946-4088-AF95-858EA1C50A96}" presName="Name8" presStyleCnt="0"/>
      <dgm:spPr/>
    </dgm:pt>
    <dgm:pt modelId="{B4AEEB02-20A9-4053-8381-0276C054D11F}" type="pres">
      <dgm:prSet presAssocID="{A207BC10-E946-4088-AF95-858EA1C50A96}" presName="level" presStyleLbl="node1" presStyleIdx="1" presStyleCnt="3" custScaleY="52647">
        <dgm:presLayoutVars>
          <dgm:chMax val="1"/>
          <dgm:bulletEnabled val="1"/>
        </dgm:presLayoutVars>
      </dgm:prSet>
      <dgm:spPr/>
      <dgm:t>
        <a:bodyPr/>
        <a:lstStyle/>
        <a:p>
          <a:endParaRPr lang="en-US"/>
        </a:p>
      </dgm:t>
    </dgm:pt>
    <dgm:pt modelId="{5079D617-11F1-4014-A83D-966EC6D13F7A}" type="pres">
      <dgm:prSet presAssocID="{A207BC10-E946-4088-AF95-858EA1C50A96}" presName="levelTx" presStyleLbl="revTx" presStyleIdx="0" presStyleCnt="0">
        <dgm:presLayoutVars>
          <dgm:chMax val="1"/>
          <dgm:bulletEnabled val="1"/>
        </dgm:presLayoutVars>
      </dgm:prSet>
      <dgm:spPr/>
      <dgm:t>
        <a:bodyPr/>
        <a:lstStyle/>
        <a:p>
          <a:endParaRPr lang="en-US"/>
        </a:p>
      </dgm:t>
    </dgm:pt>
    <dgm:pt modelId="{68182BC8-E44C-48A8-B8F7-769073D08F15}" type="pres">
      <dgm:prSet presAssocID="{2D95408D-E3C2-42ED-9E2C-95E48705E7DF}" presName="Name8" presStyleCnt="0"/>
      <dgm:spPr/>
    </dgm:pt>
    <dgm:pt modelId="{C4F820E7-877B-475A-9349-10345D3C5B80}" type="pres">
      <dgm:prSet presAssocID="{2D95408D-E3C2-42ED-9E2C-95E48705E7DF}" presName="level" presStyleLbl="node1" presStyleIdx="2" presStyleCnt="3" custScaleY="39780">
        <dgm:presLayoutVars>
          <dgm:chMax val="1"/>
          <dgm:bulletEnabled val="1"/>
        </dgm:presLayoutVars>
      </dgm:prSet>
      <dgm:spPr/>
      <dgm:t>
        <a:bodyPr/>
        <a:lstStyle/>
        <a:p>
          <a:endParaRPr lang="en-US"/>
        </a:p>
      </dgm:t>
    </dgm:pt>
    <dgm:pt modelId="{A8ADD7BB-F8D2-408E-80BB-2344C5E6D32F}" type="pres">
      <dgm:prSet presAssocID="{2D95408D-E3C2-42ED-9E2C-95E48705E7DF}" presName="levelTx" presStyleLbl="revTx" presStyleIdx="0" presStyleCnt="0">
        <dgm:presLayoutVars>
          <dgm:chMax val="1"/>
          <dgm:bulletEnabled val="1"/>
        </dgm:presLayoutVars>
      </dgm:prSet>
      <dgm:spPr/>
      <dgm:t>
        <a:bodyPr/>
        <a:lstStyle/>
        <a:p>
          <a:endParaRPr lang="en-US"/>
        </a:p>
      </dgm:t>
    </dgm:pt>
  </dgm:ptLst>
  <dgm:cxnLst>
    <dgm:cxn modelId="{6C488B2B-5A7F-B746-B578-F3D9F381A8A6}" type="presOf" srcId="{54BFEC9C-7AC0-433C-AC3C-1EFAE5720E40}" destId="{8DB26F3E-C9F0-4C20-BDA1-8F33ED7A5D03}" srcOrd="0" destOrd="0" presId="urn:microsoft.com/office/officeart/2005/8/layout/pyramid1"/>
    <dgm:cxn modelId="{542BEFB2-F118-48E7-A623-DB4BE650822C}" srcId="{54BFEC9C-7AC0-433C-AC3C-1EFAE5720E40}" destId="{A207BC10-E946-4088-AF95-858EA1C50A96}" srcOrd="1" destOrd="0" parTransId="{E0514A1B-B903-4168-B6E1-A6F3EF3DA513}" sibTransId="{E5F1C044-F4BC-4DDF-AEB0-945987402FD7}"/>
    <dgm:cxn modelId="{05469AAC-7DAE-8D46-81C0-A2B4FF2D6B3C}" type="presOf" srcId="{92804A82-9398-4D16-BC8C-B55FB3372F40}" destId="{167EB2FD-CDB6-43C5-A680-77CD216E8AF6}" srcOrd="0" destOrd="0" presId="urn:microsoft.com/office/officeart/2005/8/layout/pyramid1"/>
    <dgm:cxn modelId="{45E6E214-7991-3E41-818A-7A90E449A008}" type="presOf" srcId="{2D95408D-E3C2-42ED-9E2C-95E48705E7DF}" destId="{C4F820E7-877B-475A-9349-10345D3C5B80}" srcOrd="0" destOrd="0" presId="urn:microsoft.com/office/officeart/2005/8/layout/pyramid1"/>
    <dgm:cxn modelId="{44BFF5A6-03CF-4A9A-9262-56CB61620D3F}" srcId="{54BFEC9C-7AC0-433C-AC3C-1EFAE5720E40}" destId="{2D95408D-E3C2-42ED-9E2C-95E48705E7DF}" srcOrd="2" destOrd="0" parTransId="{4FFDF0D3-D549-403E-99ED-7727F73FA7E9}" sibTransId="{AB690827-51C6-4DC1-B260-F00F4B5AF88B}"/>
    <dgm:cxn modelId="{45E31893-6C3D-4F4D-945F-7EA02A4879BB}" type="presOf" srcId="{A207BC10-E946-4088-AF95-858EA1C50A96}" destId="{B4AEEB02-20A9-4053-8381-0276C054D11F}" srcOrd="0" destOrd="0" presId="urn:microsoft.com/office/officeart/2005/8/layout/pyramid1"/>
    <dgm:cxn modelId="{331DC69E-2461-0147-9863-496CF83E5BEC}" type="presOf" srcId="{2D95408D-E3C2-42ED-9E2C-95E48705E7DF}" destId="{A8ADD7BB-F8D2-408E-80BB-2344C5E6D32F}" srcOrd="1" destOrd="0" presId="urn:microsoft.com/office/officeart/2005/8/layout/pyramid1"/>
    <dgm:cxn modelId="{C43F3A00-0F75-1140-87BF-CBFC471582CE}" type="presOf" srcId="{92804A82-9398-4D16-BC8C-B55FB3372F40}" destId="{5224FA74-9141-4A4C-919D-0B47141F700B}" srcOrd="1" destOrd="0" presId="urn:microsoft.com/office/officeart/2005/8/layout/pyramid1"/>
    <dgm:cxn modelId="{BDEF12CC-6273-8B48-9D17-78E6D97DF138}" type="presOf" srcId="{A207BC10-E946-4088-AF95-858EA1C50A96}" destId="{5079D617-11F1-4014-A83D-966EC6D13F7A}" srcOrd="1" destOrd="0" presId="urn:microsoft.com/office/officeart/2005/8/layout/pyramid1"/>
    <dgm:cxn modelId="{8E3E3C12-CE95-4482-97CD-12647BE90215}" srcId="{54BFEC9C-7AC0-433C-AC3C-1EFAE5720E40}" destId="{92804A82-9398-4D16-BC8C-B55FB3372F40}" srcOrd="0" destOrd="0" parTransId="{C423BA02-F236-4F3F-A00B-8C02FA750720}" sibTransId="{6219EB5B-0313-4969-9387-DABE5CD398F9}"/>
    <dgm:cxn modelId="{C56494E5-6B04-704A-8132-F95C19A76F83}" type="presParOf" srcId="{8DB26F3E-C9F0-4C20-BDA1-8F33ED7A5D03}" destId="{2E089BEF-A1E3-4C5D-A789-730A8DE2378B}" srcOrd="0" destOrd="0" presId="urn:microsoft.com/office/officeart/2005/8/layout/pyramid1"/>
    <dgm:cxn modelId="{01C94EF4-952C-2048-AA7B-DD6DBDD692AE}" type="presParOf" srcId="{2E089BEF-A1E3-4C5D-A789-730A8DE2378B}" destId="{167EB2FD-CDB6-43C5-A680-77CD216E8AF6}" srcOrd="0" destOrd="0" presId="urn:microsoft.com/office/officeart/2005/8/layout/pyramid1"/>
    <dgm:cxn modelId="{68019852-1A2E-4740-B0F7-C2F073DA7644}" type="presParOf" srcId="{2E089BEF-A1E3-4C5D-A789-730A8DE2378B}" destId="{5224FA74-9141-4A4C-919D-0B47141F700B}" srcOrd="1" destOrd="0" presId="urn:microsoft.com/office/officeart/2005/8/layout/pyramid1"/>
    <dgm:cxn modelId="{90985A02-3258-0C4F-B2AB-536FE833255D}" type="presParOf" srcId="{8DB26F3E-C9F0-4C20-BDA1-8F33ED7A5D03}" destId="{61580F03-5B9D-4E6C-ADAE-6470635FFC32}" srcOrd="1" destOrd="0" presId="urn:microsoft.com/office/officeart/2005/8/layout/pyramid1"/>
    <dgm:cxn modelId="{4923309F-305A-8E40-9D71-C74489244D4C}" type="presParOf" srcId="{61580F03-5B9D-4E6C-ADAE-6470635FFC32}" destId="{B4AEEB02-20A9-4053-8381-0276C054D11F}" srcOrd="0" destOrd="0" presId="urn:microsoft.com/office/officeart/2005/8/layout/pyramid1"/>
    <dgm:cxn modelId="{14E5259E-BD35-BC4F-91F5-F7F3CE24F628}" type="presParOf" srcId="{61580F03-5B9D-4E6C-ADAE-6470635FFC32}" destId="{5079D617-11F1-4014-A83D-966EC6D13F7A}" srcOrd="1" destOrd="0" presId="urn:microsoft.com/office/officeart/2005/8/layout/pyramid1"/>
    <dgm:cxn modelId="{4C608B9A-1A7D-1143-A138-9E0183027292}" type="presParOf" srcId="{8DB26F3E-C9F0-4C20-BDA1-8F33ED7A5D03}" destId="{68182BC8-E44C-48A8-B8F7-769073D08F15}" srcOrd="2" destOrd="0" presId="urn:microsoft.com/office/officeart/2005/8/layout/pyramid1"/>
    <dgm:cxn modelId="{22C3CDFE-84C6-4642-9F08-B9EABA07A683}" type="presParOf" srcId="{68182BC8-E44C-48A8-B8F7-769073D08F15}" destId="{C4F820E7-877B-475A-9349-10345D3C5B80}" srcOrd="0" destOrd="0" presId="urn:microsoft.com/office/officeart/2005/8/layout/pyramid1"/>
    <dgm:cxn modelId="{FDD32A68-612F-5748-85CB-1912E1CB720B}" type="presParOf" srcId="{68182BC8-E44C-48A8-B8F7-769073D08F15}" destId="{A8ADD7BB-F8D2-408E-80BB-2344C5E6D32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1E58B-85E8-49BA-B846-2DF466C23C16}">
      <dsp:nvSpPr>
        <dsp:cNvPr id="0" name=""/>
        <dsp:cNvSpPr/>
      </dsp:nvSpPr>
      <dsp:spPr>
        <a:xfrm>
          <a:off x="3298940" y="1879957"/>
          <a:ext cx="133655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Key PR Techniques</a:t>
          </a:r>
          <a:endParaRPr lang="en-US" sz="1400" b="1" kern="1200" dirty="0"/>
        </a:p>
      </dsp:txBody>
      <dsp:txXfrm>
        <a:off x="3494675" y="2009326"/>
        <a:ext cx="945089" cy="624651"/>
      </dsp:txXfrm>
    </dsp:sp>
    <dsp:sp modelId="{488EC647-985E-4542-BEBD-F74D7F0BBA21}">
      <dsp:nvSpPr>
        <dsp:cNvPr id="0" name=""/>
        <dsp:cNvSpPr/>
      </dsp:nvSpPr>
      <dsp:spPr>
        <a:xfrm rot="16200000">
          <a:off x="3478156" y="1380495"/>
          <a:ext cx="978126" cy="20798"/>
        </a:xfrm>
        <a:custGeom>
          <a:avLst/>
          <a:gdLst/>
          <a:ahLst/>
          <a:cxnLst/>
          <a:rect l="0" t="0" r="0" b="0"/>
          <a:pathLst>
            <a:path>
              <a:moveTo>
                <a:pt x="0" y="10399"/>
              </a:moveTo>
              <a:lnTo>
                <a:pt x="978126"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2767" y="1366441"/>
        <a:ext cx="48906" cy="48906"/>
      </dsp:txXfrm>
    </dsp:sp>
    <dsp:sp modelId="{B16719E9-7BBB-4033-9113-BFD773308051}">
      <dsp:nvSpPr>
        <dsp:cNvPr id="0" name=""/>
        <dsp:cNvSpPr/>
      </dsp:nvSpPr>
      <dsp:spPr>
        <a:xfrm>
          <a:off x="3525525" y="18440"/>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Press Releases and Press Conferences</a:t>
          </a:r>
          <a:endParaRPr lang="en-US" sz="900" b="1" kern="1200" dirty="0"/>
        </a:p>
      </dsp:txBody>
      <dsp:txXfrm>
        <a:off x="3654894" y="147809"/>
        <a:ext cx="624651" cy="624651"/>
      </dsp:txXfrm>
    </dsp:sp>
    <dsp:sp modelId="{0398D83A-39FE-4106-A0CB-7CC26DD09F54}">
      <dsp:nvSpPr>
        <dsp:cNvPr id="0" name=""/>
        <dsp:cNvSpPr/>
      </dsp:nvSpPr>
      <dsp:spPr>
        <a:xfrm rot="18360000">
          <a:off x="4065307" y="1537840"/>
          <a:ext cx="927660" cy="20798"/>
        </a:xfrm>
        <a:custGeom>
          <a:avLst/>
          <a:gdLst/>
          <a:ahLst/>
          <a:cxnLst/>
          <a:rect l="0" t="0" r="0" b="0"/>
          <a:pathLst>
            <a:path>
              <a:moveTo>
                <a:pt x="0" y="10399"/>
              </a:moveTo>
              <a:lnTo>
                <a:pt x="927660"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05946" y="1525047"/>
        <a:ext cx="46383" cy="46383"/>
      </dsp:txXfrm>
    </dsp:sp>
    <dsp:sp modelId="{16E6332A-C12E-4388-9526-C6904FC7A0CF}">
      <dsp:nvSpPr>
        <dsp:cNvPr id="0" name=""/>
        <dsp:cNvSpPr/>
      </dsp:nvSpPr>
      <dsp:spPr>
        <a:xfrm>
          <a:off x="4619697" y="373959"/>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smtClean="0"/>
            <a:t>FAM </a:t>
          </a:r>
          <a:r>
            <a:rPr lang="en-US" sz="900" b="1" kern="1200" dirty="0" smtClean="0"/>
            <a:t>Trips</a:t>
          </a:r>
          <a:endParaRPr lang="en-US" sz="900" b="1" kern="1200" dirty="0"/>
        </a:p>
      </dsp:txBody>
      <dsp:txXfrm>
        <a:off x="4749066" y="503328"/>
        <a:ext cx="624651" cy="624651"/>
      </dsp:txXfrm>
    </dsp:sp>
    <dsp:sp modelId="{4887C0C8-FACF-4C32-90CC-C182F5CD3033}">
      <dsp:nvSpPr>
        <dsp:cNvPr id="0" name=""/>
        <dsp:cNvSpPr/>
      </dsp:nvSpPr>
      <dsp:spPr>
        <a:xfrm rot="20520000">
          <a:off x="4547635" y="1994446"/>
          <a:ext cx="789229" cy="20798"/>
        </a:xfrm>
        <a:custGeom>
          <a:avLst/>
          <a:gdLst/>
          <a:ahLst/>
          <a:cxnLst/>
          <a:rect l="0" t="0" r="0" b="0"/>
          <a:pathLst>
            <a:path>
              <a:moveTo>
                <a:pt x="0" y="10399"/>
              </a:moveTo>
              <a:lnTo>
                <a:pt x="789229"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2519" y="1985115"/>
        <a:ext cx="39461" cy="39461"/>
      </dsp:txXfrm>
    </dsp:sp>
    <dsp:sp modelId="{DEE192F1-BB64-4803-A8F7-408E746A53FB}">
      <dsp:nvSpPr>
        <dsp:cNvPr id="0" name=""/>
        <dsp:cNvSpPr/>
      </dsp:nvSpPr>
      <dsp:spPr>
        <a:xfrm>
          <a:off x="5295932" y="1304717"/>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Travel Exhibitions &amp; Road shows</a:t>
          </a:r>
          <a:endParaRPr lang="en-US" sz="900" b="1" kern="1200" dirty="0"/>
        </a:p>
      </dsp:txBody>
      <dsp:txXfrm>
        <a:off x="5425301" y="1434086"/>
        <a:ext cx="624651" cy="624651"/>
      </dsp:txXfrm>
    </dsp:sp>
    <dsp:sp modelId="{F43E2050-8889-4319-BD41-C5086F971B7C}">
      <dsp:nvSpPr>
        <dsp:cNvPr id="0" name=""/>
        <dsp:cNvSpPr/>
      </dsp:nvSpPr>
      <dsp:spPr>
        <a:xfrm rot="1080000">
          <a:off x="4547635" y="2628059"/>
          <a:ext cx="789229" cy="20798"/>
        </a:xfrm>
        <a:custGeom>
          <a:avLst/>
          <a:gdLst/>
          <a:ahLst/>
          <a:cxnLst/>
          <a:rect l="0" t="0" r="0" b="0"/>
          <a:pathLst>
            <a:path>
              <a:moveTo>
                <a:pt x="0" y="10399"/>
              </a:moveTo>
              <a:lnTo>
                <a:pt x="789229"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2519" y="2618728"/>
        <a:ext cx="39461" cy="39461"/>
      </dsp:txXfrm>
    </dsp:sp>
    <dsp:sp modelId="{578C410A-5F35-4109-B4CB-96AD9D73419E}">
      <dsp:nvSpPr>
        <dsp:cNvPr id="0" name=""/>
        <dsp:cNvSpPr/>
      </dsp:nvSpPr>
      <dsp:spPr>
        <a:xfrm>
          <a:off x="5295932" y="2455197"/>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Hosting &amp; Sponsoring Events</a:t>
          </a:r>
          <a:endParaRPr lang="en-US" sz="900" b="1" kern="1200" dirty="0"/>
        </a:p>
      </dsp:txBody>
      <dsp:txXfrm>
        <a:off x="5425301" y="2584566"/>
        <a:ext cx="624651" cy="624651"/>
      </dsp:txXfrm>
    </dsp:sp>
    <dsp:sp modelId="{2FCABA1A-17F7-4C34-ACC7-D0DAEDF2B0F7}">
      <dsp:nvSpPr>
        <dsp:cNvPr id="0" name=""/>
        <dsp:cNvSpPr/>
      </dsp:nvSpPr>
      <dsp:spPr>
        <a:xfrm rot="3240000">
          <a:off x="4065307" y="3084666"/>
          <a:ext cx="927660" cy="20798"/>
        </a:xfrm>
        <a:custGeom>
          <a:avLst/>
          <a:gdLst/>
          <a:ahLst/>
          <a:cxnLst/>
          <a:rect l="0" t="0" r="0" b="0"/>
          <a:pathLst>
            <a:path>
              <a:moveTo>
                <a:pt x="0" y="10399"/>
              </a:moveTo>
              <a:lnTo>
                <a:pt x="927660"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05946" y="3071874"/>
        <a:ext cx="46383" cy="46383"/>
      </dsp:txXfrm>
    </dsp:sp>
    <dsp:sp modelId="{832E502F-63AD-459D-9513-C4E5BA6F11F2}">
      <dsp:nvSpPr>
        <dsp:cNvPr id="0" name=""/>
        <dsp:cNvSpPr/>
      </dsp:nvSpPr>
      <dsp:spPr>
        <a:xfrm>
          <a:off x="4619697" y="3385956"/>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Cause-Related Marketing</a:t>
          </a:r>
          <a:endParaRPr lang="en-US" sz="900" b="1" kern="1200" dirty="0"/>
        </a:p>
      </dsp:txBody>
      <dsp:txXfrm>
        <a:off x="4749066" y="3515325"/>
        <a:ext cx="624651" cy="624651"/>
      </dsp:txXfrm>
    </dsp:sp>
    <dsp:sp modelId="{69DF9CD0-105D-4063-9C6F-E3AF9A290571}">
      <dsp:nvSpPr>
        <dsp:cNvPr id="0" name=""/>
        <dsp:cNvSpPr/>
      </dsp:nvSpPr>
      <dsp:spPr>
        <a:xfrm rot="5400000">
          <a:off x="3478156" y="3242011"/>
          <a:ext cx="978126" cy="20798"/>
        </a:xfrm>
        <a:custGeom>
          <a:avLst/>
          <a:gdLst/>
          <a:ahLst/>
          <a:cxnLst/>
          <a:rect l="0" t="0" r="0" b="0"/>
          <a:pathLst>
            <a:path>
              <a:moveTo>
                <a:pt x="0" y="10399"/>
              </a:moveTo>
              <a:lnTo>
                <a:pt x="978126"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2767" y="3227957"/>
        <a:ext cx="48906" cy="48906"/>
      </dsp:txXfrm>
    </dsp:sp>
    <dsp:sp modelId="{969C128A-ABDD-4E58-B258-01878FC2C1D7}">
      <dsp:nvSpPr>
        <dsp:cNvPr id="0" name=""/>
        <dsp:cNvSpPr/>
      </dsp:nvSpPr>
      <dsp:spPr>
        <a:xfrm>
          <a:off x="3525525" y="3741474"/>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Social Media</a:t>
          </a:r>
          <a:endParaRPr lang="en-US" sz="900" b="1" kern="1200" dirty="0"/>
        </a:p>
      </dsp:txBody>
      <dsp:txXfrm>
        <a:off x="3654894" y="3870843"/>
        <a:ext cx="624651" cy="624651"/>
      </dsp:txXfrm>
    </dsp:sp>
    <dsp:sp modelId="{C56081AA-7646-4EEF-A66F-23887F2B1383}">
      <dsp:nvSpPr>
        <dsp:cNvPr id="0" name=""/>
        <dsp:cNvSpPr/>
      </dsp:nvSpPr>
      <dsp:spPr>
        <a:xfrm rot="7560000">
          <a:off x="2941472" y="3084666"/>
          <a:ext cx="927660" cy="20798"/>
        </a:xfrm>
        <a:custGeom>
          <a:avLst/>
          <a:gdLst/>
          <a:ahLst/>
          <a:cxnLst/>
          <a:rect l="0" t="0" r="0" b="0"/>
          <a:pathLst>
            <a:path>
              <a:moveTo>
                <a:pt x="0" y="10399"/>
              </a:moveTo>
              <a:lnTo>
                <a:pt x="927660"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82111" y="3071874"/>
        <a:ext cx="46383" cy="46383"/>
      </dsp:txXfrm>
    </dsp:sp>
    <dsp:sp modelId="{C41BA967-06B9-4F79-9389-AB2BD26DDE61}">
      <dsp:nvSpPr>
        <dsp:cNvPr id="0" name=""/>
        <dsp:cNvSpPr/>
      </dsp:nvSpPr>
      <dsp:spPr>
        <a:xfrm>
          <a:off x="2431353" y="3385956"/>
          <a:ext cx="883389"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Publications</a:t>
          </a:r>
          <a:endParaRPr lang="en-US" sz="900" b="1" kern="1200" dirty="0"/>
        </a:p>
      </dsp:txBody>
      <dsp:txXfrm>
        <a:off x="2560722" y="3515325"/>
        <a:ext cx="624651" cy="624651"/>
      </dsp:txXfrm>
    </dsp:sp>
    <dsp:sp modelId="{5B65D943-F34A-4ECE-8226-2C4CA9957C2E}">
      <dsp:nvSpPr>
        <dsp:cNvPr id="0" name=""/>
        <dsp:cNvSpPr/>
      </dsp:nvSpPr>
      <dsp:spPr>
        <a:xfrm rot="9720000">
          <a:off x="2826889" y="2591740"/>
          <a:ext cx="554162" cy="20798"/>
        </a:xfrm>
        <a:custGeom>
          <a:avLst/>
          <a:gdLst/>
          <a:ahLst/>
          <a:cxnLst/>
          <a:rect l="0" t="0" r="0" b="0"/>
          <a:pathLst>
            <a:path>
              <a:moveTo>
                <a:pt x="0" y="10399"/>
              </a:moveTo>
              <a:lnTo>
                <a:pt x="554162"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90116" y="2588285"/>
        <a:ext cx="27708" cy="27708"/>
      </dsp:txXfrm>
    </dsp:sp>
    <dsp:sp modelId="{57B43E41-740A-4712-8707-D3E3C583DDE0}">
      <dsp:nvSpPr>
        <dsp:cNvPr id="0" name=""/>
        <dsp:cNvSpPr/>
      </dsp:nvSpPr>
      <dsp:spPr>
        <a:xfrm>
          <a:off x="1466077" y="2455197"/>
          <a:ext cx="1461471"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Winning or Sponsoring Awards</a:t>
          </a:r>
          <a:endParaRPr lang="en-US" sz="1400" b="1" kern="1200" dirty="0"/>
        </a:p>
      </dsp:txBody>
      <dsp:txXfrm>
        <a:off x="1680104" y="2584566"/>
        <a:ext cx="1033417" cy="624651"/>
      </dsp:txXfrm>
    </dsp:sp>
    <dsp:sp modelId="{276DD355-9F7C-4389-ADB3-6CFC457B87AE}">
      <dsp:nvSpPr>
        <dsp:cNvPr id="0" name=""/>
        <dsp:cNvSpPr/>
      </dsp:nvSpPr>
      <dsp:spPr>
        <a:xfrm rot="11880000">
          <a:off x="2818471" y="2029433"/>
          <a:ext cx="562791" cy="20798"/>
        </a:xfrm>
        <a:custGeom>
          <a:avLst/>
          <a:gdLst/>
          <a:ahLst/>
          <a:cxnLst/>
          <a:rect l="0" t="0" r="0" b="0"/>
          <a:pathLst>
            <a:path>
              <a:moveTo>
                <a:pt x="0" y="10399"/>
              </a:moveTo>
              <a:lnTo>
                <a:pt x="562791"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85797" y="2025762"/>
        <a:ext cx="28139" cy="28139"/>
      </dsp:txXfrm>
    </dsp:sp>
    <dsp:sp modelId="{157132FA-FE7A-4C6C-A5BF-2097ABFC5764}">
      <dsp:nvSpPr>
        <dsp:cNvPr id="0" name=""/>
        <dsp:cNvSpPr/>
      </dsp:nvSpPr>
      <dsp:spPr>
        <a:xfrm>
          <a:off x="1478020" y="1304717"/>
          <a:ext cx="1437584"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Celebrity Endorsement</a:t>
          </a:r>
          <a:endParaRPr lang="en-US" sz="1200" b="1" kern="1200" dirty="0"/>
        </a:p>
      </dsp:txBody>
      <dsp:txXfrm>
        <a:off x="1688549" y="1434086"/>
        <a:ext cx="1016526" cy="624651"/>
      </dsp:txXfrm>
    </dsp:sp>
    <dsp:sp modelId="{81E21B89-10A2-4EE0-BB86-E194F69A91C9}">
      <dsp:nvSpPr>
        <dsp:cNvPr id="0" name=""/>
        <dsp:cNvSpPr/>
      </dsp:nvSpPr>
      <dsp:spPr>
        <a:xfrm rot="14040000">
          <a:off x="2977303" y="1556096"/>
          <a:ext cx="882527" cy="20798"/>
        </a:xfrm>
        <a:custGeom>
          <a:avLst/>
          <a:gdLst/>
          <a:ahLst/>
          <a:cxnLst/>
          <a:rect l="0" t="0" r="0" b="0"/>
          <a:pathLst>
            <a:path>
              <a:moveTo>
                <a:pt x="0" y="10399"/>
              </a:moveTo>
              <a:lnTo>
                <a:pt x="882527" y="103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96503" y="1544432"/>
        <a:ext cx="44126" cy="44126"/>
      </dsp:txXfrm>
    </dsp:sp>
    <dsp:sp modelId="{60CF570D-B32B-4002-A452-90273435952E}">
      <dsp:nvSpPr>
        <dsp:cNvPr id="0" name=""/>
        <dsp:cNvSpPr/>
      </dsp:nvSpPr>
      <dsp:spPr>
        <a:xfrm>
          <a:off x="2240894" y="373959"/>
          <a:ext cx="1264307" cy="8833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Product Placement &amp; Branded Entertainment</a:t>
          </a:r>
          <a:endParaRPr lang="en-US" sz="1100" b="1" kern="1200" dirty="0"/>
        </a:p>
      </dsp:txBody>
      <dsp:txXfrm>
        <a:off x="2426047" y="503328"/>
        <a:ext cx="894001" cy="624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EB2FD-CDB6-43C5-A680-77CD216E8AF6}">
      <dsp:nvSpPr>
        <dsp:cNvPr id="0" name=""/>
        <dsp:cNvSpPr/>
      </dsp:nvSpPr>
      <dsp:spPr>
        <a:xfrm>
          <a:off x="1632397" y="0"/>
          <a:ext cx="2095923" cy="1981464"/>
        </a:xfrm>
        <a:prstGeom prst="trapezoid">
          <a:avLst>
            <a:gd name="adj" fmla="val 52888"/>
          </a:avLst>
        </a:prstGeom>
        <a:gradFill rotWithShape="0">
          <a:gsLst>
            <a:gs pos="0">
              <a:schemeClr val="accent5">
                <a:alpha val="90000"/>
                <a:hueOff val="0"/>
                <a:satOff val="0"/>
                <a:lumOff val="0"/>
                <a:alphaOff val="0"/>
                <a:tint val="94000"/>
                <a:satMod val="100000"/>
                <a:lumMod val="108000"/>
              </a:schemeClr>
            </a:gs>
            <a:gs pos="50000">
              <a:schemeClr val="accent5">
                <a:alpha val="90000"/>
                <a:hueOff val="0"/>
                <a:satOff val="0"/>
                <a:lumOff val="0"/>
                <a:alphaOff val="0"/>
                <a:tint val="98000"/>
                <a:shade val="100000"/>
                <a:satMod val="100000"/>
                <a:lumMod val="100000"/>
              </a:schemeClr>
            </a:gs>
            <a:gs pos="100000">
              <a:schemeClr val="accent5">
                <a:alpha val="9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600" kern="1200" dirty="0" smtClean="0"/>
            <a:t/>
          </a:r>
          <a:br>
            <a:rPr lang="en-US" sz="1600" kern="1200" dirty="0" smtClean="0"/>
          </a:br>
          <a:r>
            <a:rPr lang="en-US" sz="1600" kern="1200" dirty="0" smtClean="0"/>
            <a:t> </a:t>
          </a:r>
          <a:r>
            <a:rPr lang="en-US" sz="1800" kern="1200" dirty="0" smtClean="0"/>
            <a:t>Behavior changed</a:t>
          </a:r>
        </a:p>
        <a:p>
          <a:pPr lvl="0" algn="ctr" defTabSz="622300">
            <a:lnSpc>
              <a:spcPct val="90000"/>
            </a:lnSpc>
            <a:spcBef>
              <a:spcPct val="0"/>
            </a:spcBef>
            <a:spcAft>
              <a:spcPct val="35000"/>
            </a:spcAft>
          </a:pPr>
          <a:r>
            <a:rPr lang="en-US" sz="1800" kern="1200" dirty="0" smtClean="0"/>
            <a:t>Attitude changed</a:t>
          </a:r>
        </a:p>
        <a:p>
          <a:pPr lvl="0" algn="ctr" defTabSz="622300">
            <a:lnSpc>
              <a:spcPct val="90000"/>
            </a:lnSpc>
            <a:spcBef>
              <a:spcPct val="0"/>
            </a:spcBef>
            <a:spcAft>
              <a:spcPct val="35000"/>
            </a:spcAft>
          </a:pPr>
          <a:r>
            <a:rPr lang="en-US" sz="1800" kern="1200" dirty="0" smtClean="0"/>
            <a:t>Awareness increased</a:t>
          </a:r>
          <a:endParaRPr lang="en-US" sz="1800" kern="1200" dirty="0"/>
        </a:p>
      </dsp:txBody>
      <dsp:txXfrm>
        <a:off x="1632397" y="0"/>
        <a:ext cx="2095923" cy="1981464"/>
      </dsp:txXfrm>
    </dsp:sp>
    <dsp:sp modelId="{B4AEEB02-20A9-4053-8381-0276C054D11F}">
      <dsp:nvSpPr>
        <dsp:cNvPr id="0" name=""/>
        <dsp:cNvSpPr/>
      </dsp:nvSpPr>
      <dsp:spPr>
        <a:xfrm>
          <a:off x="702573" y="1981464"/>
          <a:ext cx="3955570" cy="1758092"/>
        </a:xfrm>
        <a:prstGeom prst="trapezoid">
          <a:avLst>
            <a:gd name="adj" fmla="val 52888"/>
          </a:avLst>
        </a:prstGeom>
        <a:gradFill rotWithShape="0">
          <a:gsLst>
            <a:gs pos="0">
              <a:schemeClr val="accent5">
                <a:alpha val="90000"/>
                <a:hueOff val="0"/>
                <a:satOff val="0"/>
                <a:lumOff val="0"/>
                <a:alphaOff val="-20000"/>
                <a:tint val="94000"/>
                <a:satMod val="100000"/>
                <a:lumMod val="108000"/>
              </a:schemeClr>
            </a:gs>
            <a:gs pos="50000">
              <a:schemeClr val="accent5">
                <a:alpha val="90000"/>
                <a:hueOff val="0"/>
                <a:satOff val="0"/>
                <a:lumOff val="0"/>
                <a:alphaOff val="-20000"/>
                <a:tint val="98000"/>
                <a:shade val="100000"/>
                <a:satMod val="100000"/>
                <a:lumMod val="100000"/>
              </a:schemeClr>
            </a:gs>
            <a:gs pos="100000">
              <a:schemeClr val="accent5">
                <a:alpha val="90000"/>
                <a:hueOff val="0"/>
                <a:satOff val="0"/>
                <a:lumOff val="0"/>
                <a:alphaOff val="-2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Newsletter printed</a:t>
          </a:r>
          <a:br>
            <a:rPr lang="en-US" sz="1800" kern="1200" dirty="0" smtClean="0"/>
          </a:br>
          <a:r>
            <a:rPr lang="en-US" sz="1800" kern="1200" dirty="0" smtClean="0"/>
            <a:t>    Publicity gaine</a:t>
          </a:r>
          <a:r>
            <a:rPr lang="en-US" altLang="zh-CN" sz="1800" kern="1200" dirty="0" smtClean="0"/>
            <a:t>d</a:t>
          </a:r>
          <a:endParaRPr lang="zh-CN" altLang="en-US" sz="1800" kern="1200" dirty="0" smtClean="0"/>
        </a:p>
        <a:p>
          <a:pPr lvl="0" algn="ctr" defTabSz="800100">
            <a:lnSpc>
              <a:spcPct val="90000"/>
            </a:lnSpc>
            <a:spcBef>
              <a:spcPct val="0"/>
            </a:spcBef>
            <a:spcAft>
              <a:spcPct val="35000"/>
            </a:spcAft>
          </a:pPr>
          <a:r>
            <a:rPr lang="en-US" sz="1800" kern="1200" dirty="0" smtClean="0"/>
            <a:t>Event held</a:t>
          </a:r>
          <a:r>
            <a:rPr lang="zh-CN" altLang="en-US" sz="1800" kern="1200" baseline="0" dirty="0" smtClean="0"/>
            <a:t> </a:t>
          </a:r>
        </a:p>
        <a:p>
          <a:pPr lvl="0" algn="ctr" defTabSz="800100">
            <a:lnSpc>
              <a:spcPct val="90000"/>
            </a:lnSpc>
            <a:spcBef>
              <a:spcPct val="0"/>
            </a:spcBef>
            <a:spcAft>
              <a:spcPct val="35000"/>
            </a:spcAft>
          </a:pPr>
          <a:r>
            <a:rPr lang="en-US" sz="1800" kern="1200" dirty="0" smtClean="0"/>
            <a:t>Web site posted</a:t>
          </a:r>
          <a:br>
            <a:rPr lang="en-US" sz="1800" kern="1200" dirty="0" smtClean="0"/>
          </a:br>
          <a:r>
            <a:rPr lang="en-US" sz="1800" kern="1200" dirty="0" smtClean="0"/>
            <a:t>   Social media impression</a:t>
          </a:r>
          <a:endParaRPr lang="en-US" sz="1800" kern="1200" dirty="0"/>
        </a:p>
      </dsp:txBody>
      <dsp:txXfrm>
        <a:off x="1394798" y="1981464"/>
        <a:ext cx="2571120" cy="1758092"/>
      </dsp:txXfrm>
    </dsp:sp>
    <dsp:sp modelId="{C4F820E7-877B-475A-9349-10345D3C5B80}">
      <dsp:nvSpPr>
        <dsp:cNvPr id="0" name=""/>
        <dsp:cNvSpPr/>
      </dsp:nvSpPr>
      <dsp:spPr>
        <a:xfrm>
          <a:off x="0" y="3739557"/>
          <a:ext cx="5360718" cy="1328412"/>
        </a:xfrm>
        <a:prstGeom prst="trapezoid">
          <a:avLst>
            <a:gd name="adj" fmla="val 52888"/>
          </a:avLst>
        </a:prstGeom>
        <a:gradFill rotWithShape="0">
          <a:gsLst>
            <a:gs pos="0">
              <a:schemeClr val="accent5">
                <a:alpha val="90000"/>
                <a:hueOff val="0"/>
                <a:satOff val="0"/>
                <a:lumOff val="0"/>
                <a:alphaOff val="-40000"/>
                <a:tint val="94000"/>
                <a:satMod val="100000"/>
                <a:lumMod val="108000"/>
              </a:schemeClr>
            </a:gs>
            <a:gs pos="50000">
              <a:schemeClr val="accent5">
                <a:alpha val="90000"/>
                <a:hueOff val="0"/>
                <a:satOff val="0"/>
                <a:lumOff val="0"/>
                <a:alphaOff val="-40000"/>
                <a:tint val="98000"/>
                <a:shade val="100000"/>
                <a:satMod val="100000"/>
                <a:lumMod val="100000"/>
              </a:schemeClr>
            </a:gs>
            <a:gs pos="100000">
              <a:schemeClr val="accent5">
                <a:alpha val="90000"/>
                <a:hueOff val="0"/>
                <a:satOff val="0"/>
                <a:lumOff val="0"/>
                <a:alphaOff val="-4000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Copy for newsletter </a:t>
          </a:r>
          <a:r>
            <a:rPr lang="en-US" altLang="zh-CN" sz="1800" kern="1200" dirty="0" smtClean="0"/>
            <a:t>&amp;</a:t>
          </a:r>
          <a:r>
            <a:rPr lang="en-US" sz="1800" kern="1200" dirty="0" smtClean="0"/>
            <a:t> news</a:t>
          </a:r>
          <a:r>
            <a:rPr lang="zh-CN" altLang="en-US" sz="1800" kern="1200" dirty="0" smtClean="0"/>
            <a:t> </a:t>
          </a:r>
          <a:r>
            <a:rPr lang="en-US" sz="1800" kern="1200" dirty="0" smtClean="0"/>
            <a:t>release</a:t>
          </a:r>
          <a:br>
            <a:rPr lang="en-US" sz="1800" kern="1200" dirty="0" smtClean="0"/>
          </a:br>
          <a:r>
            <a:rPr lang="en-US" sz="1800" kern="1200" dirty="0" smtClean="0"/>
            <a:t>Speaker list &amp; program for event</a:t>
          </a:r>
          <a:br>
            <a:rPr lang="en-US" sz="1800" kern="1200" dirty="0" smtClean="0"/>
          </a:br>
          <a:r>
            <a:rPr lang="en-US" sz="1800" kern="1200" dirty="0" smtClean="0"/>
            <a:t>      Design &amp; contents for Web site</a:t>
          </a:r>
          <a:br>
            <a:rPr lang="en-US" sz="1800" kern="1200" dirty="0" smtClean="0"/>
          </a:br>
          <a:r>
            <a:rPr lang="en-US" sz="1800" kern="1200" dirty="0" smtClean="0"/>
            <a:t>       Content for social media</a:t>
          </a:r>
          <a:endParaRPr lang="en-US" sz="1800" kern="1200" dirty="0"/>
        </a:p>
      </dsp:txBody>
      <dsp:txXfrm>
        <a:off x="938125" y="3739557"/>
        <a:ext cx="3484466" cy="132841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8"/>
            <a:ext cx="6517482" cy="2509213"/>
          </a:xfrm>
        </p:spPr>
        <p:txBody>
          <a:bodyPr anchor="b">
            <a:normAutofit/>
          </a:bodyPr>
          <a:lstStyle>
            <a:lvl1pPr algn="ctr">
              <a:defRPr sz="48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13259" y="3886203"/>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p>
            <a:fld id="{660C2B96-CDCA-C043-9CAA-8DA677839573}"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41435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888559"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44102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2"/>
            <a:ext cx="7773339" cy="3427245"/>
          </a:xfrm>
        </p:spPr>
        <p:txBody>
          <a:bodyPr anchor="ctr"/>
          <a:lstStyle>
            <a:lvl1pPr algn="ctr">
              <a:defRPr sz="3200"/>
            </a:lvl1pPr>
          </a:lstStyle>
          <a:p>
            <a:r>
              <a:rPr lang="en-US" altLang="zh-CN"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40516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90"/>
            <a:ext cx="6977064" cy="2729915"/>
          </a:xfrm>
        </p:spPr>
        <p:txBody>
          <a:bodyPr anchor="ctr"/>
          <a:lstStyle>
            <a:lvl1pPr>
              <a:defRPr sz="3200"/>
            </a:lvl1pPr>
          </a:lstStyle>
          <a:p>
            <a:r>
              <a:rPr lang="en-US" altLang="zh-CN"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4" name="Text Placeholder 3"/>
          <p:cNvSpPr>
            <a:spLocks noGrp="1"/>
          </p:cNvSpPr>
          <p:nvPr>
            <p:ph type="body" sz="half" idx="2"/>
          </p:nvPr>
        </p:nvSpPr>
        <p:spPr>
          <a:xfrm>
            <a:off x="685331" y="4372799"/>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1"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7882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4"/>
            <a:ext cx="7773339" cy="2511835"/>
          </a:xfrm>
        </p:spPr>
        <p:txBody>
          <a:bodyPr anchor="b"/>
          <a:lstStyle>
            <a:lvl1pPr algn="ctr">
              <a:defRPr sz="3200"/>
            </a:lvl1pPr>
          </a:lstStyle>
          <a:p>
            <a:r>
              <a:rPr lang="en-US" altLang="zh-CN"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78874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ltLang="zh-CN"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8" name="Text Placeholder 3"/>
          <p:cNvSpPr>
            <a:spLocks noGrp="1"/>
          </p:cNvSpPr>
          <p:nvPr>
            <p:ph type="body" sz="half" idx="15"/>
          </p:nvPr>
        </p:nvSpPr>
        <p:spPr>
          <a:xfrm>
            <a:off x="685331" y="2943358"/>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9" name="Text Placeholder 4"/>
          <p:cNvSpPr>
            <a:spLocks noGrp="1"/>
          </p:cNvSpPr>
          <p:nvPr>
            <p:ph type="body" sz="quarter" idx="3"/>
          </p:nvPr>
        </p:nvSpPr>
        <p:spPr>
          <a:xfrm>
            <a:off x="3339293"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 name="Text Placeholder 3"/>
          <p:cNvSpPr>
            <a:spLocks noGrp="1"/>
          </p:cNvSpPr>
          <p:nvPr>
            <p:ph type="body" sz="half" idx="16"/>
          </p:nvPr>
        </p:nvSpPr>
        <p:spPr>
          <a:xfrm>
            <a:off x="3331013" y="2943358"/>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2" name="Text Placeholder 3"/>
          <p:cNvSpPr>
            <a:spLocks noGrp="1"/>
          </p:cNvSpPr>
          <p:nvPr>
            <p:ph type="body" sz="half" idx="17"/>
          </p:nvPr>
        </p:nvSpPr>
        <p:spPr>
          <a:xfrm>
            <a:off x="5979974" y="2943358"/>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3" name="Date Placeholder 2"/>
          <p:cNvSpPr>
            <a:spLocks noGrp="1"/>
          </p:cNvSpPr>
          <p:nvPr>
            <p:ph type="dt" sz="half" idx="10"/>
          </p:nvPr>
        </p:nvSpPr>
        <p:spPr/>
        <p:txBody>
          <a:bodyPr/>
          <a:lstStyle/>
          <a:p>
            <a:fld id="{660C2B96-CDCA-C043-9CAA-8DA677839573}" type="datetimeFigureOut">
              <a:rPr lang="en-US" smtClean="0"/>
              <a:t>11/22/15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74558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ltLang="zh-CN" smtClean="0"/>
              <a:t>Click to edit Master title style</a:t>
            </a:r>
            <a:endParaRPr lang="en-US" dirty="0"/>
          </a:p>
        </p:txBody>
      </p:sp>
      <p:sp>
        <p:nvSpPr>
          <p:cNvPr id="19" name="Text Placeholder 2"/>
          <p:cNvSpPr>
            <a:spLocks noGrp="1"/>
          </p:cNvSpPr>
          <p:nvPr>
            <p:ph type="body" idx="1"/>
          </p:nvPr>
        </p:nvSpPr>
        <p:spPr>
          <a:xfrm>
            <a:off x="685332"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20" name="Picture Placeholder 2"/>
          <p:cNvSpPr>
            <a:spLocks noGrp="1" noChangeAspect="1"/>
          </p:cNvSpPr>
          <p:nvPr>
            <p:ph type="pic" idx="15"/>
          </p:nvPr>
        </p:nvSpPr>
        <p:spPr>
          <a:xfrm>
            <a:off x="685332"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smtClean="0"/>
              <a:t>Drag picture to placeholder or click icon to add</a:t>
            </a:r>
            <a:endParaRPr lang="en-US" dirty="0"/>
          </a:p>
        </p:txBody>
      </p:sp>
      <p:sp>
        <p:nvSpPr>
          <p:cNvPr id="21" name="Text Placeholder 3"/>
          <p:cNvSpPr>
            <a:spLocks noGrp="1"/>
          </p:cNvSpPr>
          <p:nvPr>
            <p:ph type="body" sz="half" idx="18"/>
          </p:nvPr>
        </p:nvSpPr>
        <p:spPr>
          <a:xfrm>
            <a:off x="685332"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smtClean="0"/>
              <a:t>Drag picture to placeholder or click icon to add</a:t>
            </a:r>
            <a:endParaRPr lang="en-US" dirty="0"/>
          </a:p>
        </p:txBody>
      </p:sp>
      <p:sp>
        <p:nvSpPr>
          <p:cNvPr id="24" name="Text Placeholder 3"/>
          <p:cNvSpPr>
            <a:spLocks noGrp="1"/>
          </p:cNvSpPr>
          <p:nvPr>
            <p:ph type="body" sz="half" idx="19"/>
          </p:nvPr>
        </p:nvSpPr>
        <p:spPr>
          <a:xfrm>
            <a:off x="3331011" y="4781083"/>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25" name="Text Placeholder 4"/>
          <p:cNvSpPr>
            <a:spLocks noGrp="1"/>
          </p:cNvSpPr>
          <p:nvPr>
            <p:ph type="body" sz="quarter" idx="13"/>
          </p:nvPr>
        </p:nvSpPr>
        <p:spPr>
          <a:xfrm>
            <a:off x="5979975"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CN" smtClean="0"/>
              <a:t>Drag picture to placeholder or click icon to add</a:t>
            </a:r>
            <a:endParaRPr lang="en-US" dirty="0"/>
          </a:p>
        </p:txBody>
      </p:sp>
      <p:sp>
        <p:nvSpPr>
          <p:cNvPr id="27" name="Text Placeholder 3"/>
          <p:cNvSpPr>
            <a:spLocks noGrp="1"/>
          </p:cNvSpPr>
          <p:nvPr>
            <p:ph type="body" sz="half" idx="20"/>
          </p:nvPr>
        </p:nvSpPr>
        <p:spPr>
          <a:xfrm>
            <a:off x="5979881" y="4781081"/>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3" name="Date Placeholder 2"/>
          <p:cNvSpPr>
            <a:spLocks noGrp="1"/>
          </p:cNvSpPr>
          <p:nvPr>
            <p:ph type="dt" sz="half" idx="10"/>
          </p:nvPr>
        </p:nvSpPr>
        <p:spPr/>
        <p:txBody>
          <a:bodyPr/>
          <a:lstStyle/>
          <a:p>
            <a:fld id="{660C2B96-CDCA-C043-9CAA-8DA677839573}" type="datetimeFigureOut">
              <a:rPr lang="en-US" smtClean="0"/>
              <a:t>11/22/15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548990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11" name="Vertical Text Placeholder 2"/>
          <p:cNvSpPr>
            <a:spLocks noGrp="1"/>
          </p:cNvSpPr>
          <p:nvPr>
            <p:ph type="body" orient="vert" sz="quarter" idx="13"/>
          </p:nvPr>
        </p:nvSpPr>
        <p:spPr>
          <a:xfrm>
            <a:off x="685331" y="2367096"/>
            <a:ext cx="7773339" cy="342410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660C2B96-CDCA-C043-9CAA-8DA677839573}"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29666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6" y="609604"/>
            <a:ext cx="1914995" cy="5181599"/>
          </a:xfrm>
        </p:spPr>
        <p:txBody>
          <a:bodyPr vert="eaVert"/>
          <a:lstStyle>
            <a:lvl1pPr algn="l">
              <a:defRPr/>
            </a:lvl1pPr>
          </a:lstStyle>
          <a:p>
            <a:r>
              <a:rPr lang="en-US" altLang="zh-CN" smtClean="0"/>
              <a:t>Click to edit Master title style</a:t>
            </a:r>
            <a:endParaRPr lang="en-US" dirty="0"/>
          </a:p>
        </p:txBody>
      </p:sp>
      <p:sp>
        <p:nvSpPr>
          <p:cNvPr id="8" name="Vertical Text Placeholder 2"/>
          <p:cNvSpPr>
            <a:spLocks noGrp="1"/>
          </p:cNvSpPr>
          <p:nvPr>
            <p:ph type="body" orient="vert" sz="quarter" idx="13"/>
          </p:nvPr>
        </p:nvSpPr>
        <p:spPr>
          <a:xfrm>
            <a:off x="685331" y="609604"/>
            <a:ext cx="5744043" cy="5181599"/>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660C2B96-CDCA-C043-9CAA-8DA677839573}"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32862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12" name="Content Placeholder 2"/>
          <p:cNvSpPr>
            <a:spLocks noGrp="1"/>
          </p:cNvSpPr>
          <p:nvPr>
            <p:ph sz="quarter" idx="13"/>
          </p:nvPr>
        </p:nvSpPr>
        <p:spPr>
          <a:xfrm>
            <a:off x="685330" y="2367095"/>
            <a:ext cx="7772870" cy="3424107"/>
          </a:xfrm>
        </p:spPr>
        <p:txBody>
          <a:bodyPr/>
          <a:lstStyle>
            <a:lvl1pPr marL="228600" indent="-228600">
              <a:buFont typeface="Courier New" charset="0"/>
              <a:buChar char="o"/>
              <a:defRPr b="0"/>
            </a:lvl1pPr>
            <a:lvl2pPr marL="685800" indent="-228600">
              <a:buFont typeface="Courier New" charset="0"/>
              <a:buChar char="o"/>
              <a:defRPr b="0"/>
            </a:lvl2pPr>
            <a:lvl3pPr marL="1143000" indent="-228600">
              <a:buFont typeface="Courier New" charset="0"/>
              <a:buChar char="o"/>
              <a:defRPr b="0"/>
            </a:lvl3pPr>
            <a:lvl4pPr marL="1600200" indent="-228600">
              <a:buFont typeface="Courier New" charset="0"/>
              <a:buChar char="o"/>
              <a:defRPr b="0"/>
            </a:lvl4pPr>
            <a:lvl5pPr marL="2057400" indent="-228600">
              <a:buFont typeface="Courier New" charset="0"/>
              <a:buChar char="o"/>
              <a:defRPr b="0"/>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10"/>
          </p:nvPr>
        </p:nvSpPr>
        <p:spPr/>
        <p:txBody>
          <a:bodyPr/>
          <a:lstStyle/>
          <a:p>
            <a:fld id="{660C2B96-CDCA-C043-9CAA-8DA677839573}"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50473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6"/>
            <a:ext cx="7763814" cy="2736819"/>
          </a:xfrm>
        </p:spPr>
        <p:txBody>
          <a:bodyPr anchor="b">
            <a:normAutofit/>
          </a:bodyPr>
          <a:lstStyle>
            <a:lvl1pPr>
              <a:defRPr sz="400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685331" y="3657460"/>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660C2B96-CDCA-C043-9CAA-8DA677839573}" type="datetimeFigureOut">
              <a:rPr lang="en-US" smtClean="0"/>
              <a:t>11/22/15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51752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0"/>
            <a:ext cx="7773338" cy="1596177"/>
          </a:xfrm>
        </p:spPr>
        <p:txBody>
          <a:bodyPr/>
          <a:lstStyle/>
          <a:p>
            <a:r>
              <a:rPr lang="en-US" altLang="zh-CN" smtClean="0"/>
              <a:t>Click to edit Master title style</a:t>
            </a:r>
            <a:endParaRPr lang="en-US" dirty="0"/>
          </a:p>
        </p:txBody>
      </p:sp>
      <p:sp>
        <p:nvSpPr>
          <p:cNvPr id="12" name="Content Placeholder 2"/>
          <p:cNvSpPr>
            <a:spLocks noGrp="1"/>
          </p:cNvSpPr>
          <p:nvPr>
            <p:ph sz="quarter" idx="13"/>
          </p:nvPr>
        </p:nvSpPr>
        <p:spPr>
          <a:xfrm>
            <a:off x="685330" y="2367095"/>
            <a:ext cx="3829520" cy="342410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3" name="Content Placeholder 3"/>
          <p:cNvSpPr>
            <a:spLocks noGrp="1"/>
          </p:cNvSpPr>
          <p:nvPr>
            <p:ph sz="quarter" idx="14"/>
          </p:nvPr>
        </p:nvSpPr>
        <p:spPr>
          <a:xfrm>
            <a:off x="4629150" y="2367095"/>
            <a:ext cx="3829050" cy="342410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80471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0"/>
            <a:ext cx="7773338" cy="1596177"/>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2" name="Content Placeholder 3"/>
          <p:cNvSpPr>
            <a:spLocks noGrp="1"/>
          </p:cNvSpPr>
          <p:nvPr>
            <p:ph sz="quarter" idx="13"/>
          </p:nvPr>
        </p:nvSpPr>
        <p:spPr>
          <a:xfrm>
            <a:off x="685332" y="3051015"/>
            <a:ext cx="3829520" cy="27401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3" name="Content Placeholder 5"/>
          <p:cNvSpPr>
            <a:spLocks noGrp="1"/>
          </p:cNvSpPr>
          <p:nvPr>
            <p:ph sz="quarter" idx="14"/>
          </p:nvPr>
        </p:nvSpPr>
        <p:spPr>
          <a:xfrm>
            <a:off x="4629151" y="3051015"/>
            <a:ext cx="3829051" cy="2740187"/>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660C2B96-CDCA-C043-9CAA-8DA677839573}" type="datetimeFigureOut">
              <a:rPr lang="en-US" smtClean="0"/>
              <a:t>11/22/15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209915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660C2B96-CDCA-C043-9CAA-8DA677839573}" type="datetimeFigureOut">
              <a:rPr lang="en-US" smtClean="0"/>
              <a:t>11/22/15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57669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60C2B96-CDCA-C043-9CAA-8DA677839573}" type="datetimeFigureOut">
              <a:rPr lang="en-US" smtClean="0"/>
              <a:t>11/22/15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75382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ltLang="zh-CN" smtClean="0"/>
              <a:t>Click to edit Master title style</a:t>
            </a:r>
            <a:endParaRPr lang="en-US" dirty="0"/>
          </a:p>
        </p:txBody>
      </p:sp>
      <p:sp>
        <p:nvSpPr>
          <p:cNvPr id="10" name="Content Placeholder 2"/>
          <p:cNvSpPr>
            <a:spLocks noGrp="1"/>
          </p:cNvSpPr>
          <p:nvPr>
            <p:ph sz="quarter" idx="13"/>
          </p:nvPr>
        </p:nvSpPr>
        <p:spPr>
          <a:xfrm>
            <a:off x="3808548" y="609603"/>
            <a:ext cx="4650122" cy="5181599"/>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685332"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19349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5004271"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dirty="0"/>
          </a:p>
        </p:txBody>
      </p:sp>
      <p:sp>
        <p:nvSpPr>
          <p:cNvPr id="4" name="Text Placeholder 3"/>
          <p:cNvSpPr>
            <a:spLocks noGrp="1"/>
          </p:cNvSpPr>
          <p:nvPr>
            <p:ph type="body" sz="half" idx="2"/>
          </p:nvPr>
        </p:nvSpPr>
        <p:spPr>
          <a:xfrm>
            <a:off x="685346" y="2632855"/>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660C2B96-CDCA-C043-9CAA-8DA677839573}" type="datetimeFigureOut">
              <a:rPr lang="en-US" smtClean="0"/>
              <a:t>11/22/15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32B66-E04C-0047-AA37-E9751CA9C77A}" type="slidenum">
              <a:rPr lang="en-US" smtClean="0"/>
              <a:t>‹#›</a:t>
            </a:fld>
            <a:endParaRPr lang="en-US"/>
          </a:p>
        </p:txBody>
      </p:sp>
    </p:spTree>
    <p:extLst>
      <p:ext uri="{BB962C8B-B14F-4D97-AF65-F5344CB8AC3E}">
        <p14:creationId xmlns:p14="http://schemas.microsoft.com/office/powerpoint/2010/main" val="814963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20"/>
            <a:ext cx="7773338" cy="1596177"/>
          </a:xfrm>
          <a:prstGeom prst="rect">
            <a:avLst/>
          </a:prstGeom>
        </p:spPr>
        <p:txBody>
          <a:bodyPr vert="horz" lIns="91440" tIns="45720" rIns="91440" bIns="45720" rtlCol="0" anchor="ctr">
            <a:normAutofit/>
          </a:bodyPr>
          <a:lstStyle/>
          <a:p>
            <a:r>
              <a:rPr lang="en-US" altLang="zh-CN" dirty="0" smtClean="0"/>
              <a:t>click to edit master title style</a:t>
            </a:r>
            <a:endParaRPr lang="en-US" dirty="0"/>
          </a:p>
        </p:txBody>
      </p:sp>
      <p:sp>
        <p:nvSpPr>
          <p:cNvPr id="3" name="Text Placeholder 2"/>
          <p:cNvSpPr>
            <a:spLocks noGrp="1"/>
          </p:cNvSpPr>
          <p:nvPr>
            <p:ph type="body" idx="1"/>
          </p:nvPr>
        </p:nvSpPr>
        <p:spPr>
          <a:xfrm>
            <a:off x="685331" y="2367096"/>
            <a:ext cx="7773339" cy="3424107"/>
          </a:xfrm>
          <a:prstGeom prst="rect">
            <a:avLst/>
          </a:prstGeom>
        </p:spPr>
        <p:txBody>
          <a:bodyPr vert="horz" lIns="91440" tIns="45720" rIns="91440" bIns="45720" rtlCol="0">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2"/>
          </p:nvPr>
        </p:nvSpPr>
        <p:spPr>
          <a:xfrm>
            <a:off x="5759053" y="5883278"/>
            <a:ext cx="2057400" cy="365125"/>
          </a:xfrm>
          <a:prstGeom prst="rect">
            <a:avLst/>
          </a:prstGeom>
        </p:spPr>
        <p:txBody>
          <a:bodyPr vert="horz" lIns="91440" tIns="45720" rIns="91440" bIns="45720" rtlCol="0" anchor="ctr"/>
          <a:lstStyle>
            <a:lvl1pPr algn="r">
              <a:defRPr sz="1000">
                <a:solidFill>
                  <a:schemeClr val="tx1"/>
                </a:solidFill>
              </a:defRPr>
            </a:lvl1pPr>
          </a:lstStyle>
          <a:p>
            <a:fld id="{660C2B96-CDCA-C043-9CAA-8DA677839573}" type="datetimeFigureOut">
              <a:rPr lang="en-US" smtClean="0"/>
              <a:t>11/22/15</a:t>
            </a:fld>
            <a:endParaRPr lang="en-US"/>
          </a:p>
        </p:txBody>
      </p:sp>
      <p:sp>
        <p:nvSpPr>
          <p:cNvPr id="5" name="Footer Placeholder 4"/>
          <p:cNvSpPr>
            <a:spLocks noGrp="1"/>
          </p:cNvSpPr>
          <p:nvPr>
            <p:ph type="ftr" sz="quarter" idx="3"/>
          </p:nvPr>
        </p:nvSpPr>
        <p:spPr>
          <a:xfrm>
            <a:off x="685332" y="5883278"/>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10" y="5883278"/>
            <a:ext cx="573161" cy="365125"/>
          </a:xfrm>
          <a:prstGeom prst="rect">
            <a:avLst/>
          </a:prstGeom>
        </p:spPr>
        <p:txBody>
          <a:bodyPr vert="horz" lIns="91440" tIns="45720" rIns="91440" bIns="45720" rtlCol="0" anchor="ctr"/>
          <a:lstStyle>
            <a:lvl1pPr algn="r">
              <a:defRPr sz="1000">
                <a:solidFill>
                  <a:schemeClr val="tx1"/>
                </a:solidFill>
              </a:defRPr>
            </a:lvl1pPr>
          </a:lstStyle>
          <a:p>
            <a:fld id="{49832B66-E04C-0047-AA37-E9751CA9C77A}" type="slidenum">
              <a:rPr lang="en-US" smtClean="0"/>
              <a:t>‹#›</a:t>
            </a:fld>
            <a:endParaRPr lang="en-US"/>
          </a:p>
        </p:txBody>
      </p:sp>
    </p:spTree>
    <p:extLst>
      <p:ext uri="{BB962C8B-B14F-4D97-AF65-F5344CB8AC3E}">
        <p14:creationId xmlns:p14="http://schemas.microsoft.com/office/powerpoint/2010/main" val="20441993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b="1" kern="1200" cap="none"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2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28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28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28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elden.com/ski-area-information" TargetMode="Externa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4951" y="4275350"/>
            <a:ext cx="3594100" cy="646331"/>
          </a:xfrm>
          <a:prstGeom prst="rect">
            <a:avLst/>
          </a:prstGeom>
          <a:noFill/>
        </p:spPr>
        <p:txBody>
          <a:bodyPr wrap="square" rtlCol="0">
            <a:spAutoFit/>
          </a:bodyPr>
          <a:lstStyle/>
          <a:p>
            <a:pPr algn="ctr"/>
            <a:r>
              <a:rPr lang="en-US" sz="3600" b="1" dirty="0">
                <a:latin typeface="+mj-lt"/>
                <a:ea typeface="+mj-ea"/>
                <a:cs typeface="+mj-cs"/>
              </a:rPr>
              <a:t>Simon</a:t>
            </a:r>
            <a:r>
              <a:rPr lang="en-US" dirty="0"/>
              <a:t> </a:t>
            </a:r>
            <a:r>
              <a:rPr lang="en-US" sz="3600" b="1" dirty="0">
                <a:latin typeface="+mj-lt"/>
                <a:ea typeface="+mj-ea"/>
                <a:cs typeface="+mj-cs"/>
              </a:rPr>
              <a:t>Hudson</a:t>
            </a:r>
          </a:p>
        </p:txBody>
      </p:sp>
      <p:sp>
        <p:nvSpPr>
          <p:cNvPr id="2" name="Title 1"/>
          <p:cNvSpPr>
            <a:spLocks noGrp="1"/>
          </p:cNvSpPr>
          <p:nvPr>
            <p:ph type="title"/>
          </p:nvPr>
        </p:nvSpPr>
        <p:spPr>
          <a:xfrm>
            <a:off x="685332" y="127000"/>
            <a:ext cx="7773338" cy="1124857"/>
          </a:xfrm>
        </p:spPr>
        <p:txBody>
          <a:bodyPr>
            <a:noAutofit/>
          </a:bodyPr>
          <a:lstStyle/>
          <a:p>
            <a:r>
              <a:rPr lang="en-CA" sz="3200" dirty="0"/>
              <a:t>Chapter </a:t>
            </a:r>
            <a:r>
              <a:rPr lang="en-US" altLang="zh-CN" sz="3200" dirty="0"/>
              <a:t>7</a:t>
            </a:r>
            <a:r>
              <a:rPr lang="en-CA" sz="3200" dirty="0"/>
              <a:t> </a:t>
            </a:r>
            <a:r>
              <a:rPr lang="en-US" sz="3200" dirty="0"/>
              <a:t/>
            </a:r>
            <a:br>
              <a:rPr lang="en-US" sz="3200" dirty="0"/>
            </a:br>
            <a:r>
              <a:rPr lang="en-US" sz="3200" dirty="0"/>
              <a:t>The Importance Of Public Relations And Earned </a:t>
            </a:r>
            <a:r>
              <a:rPr lang="en-US" sz="3200" dirty="0" smtClean="0"/>
              <a:t>Media</a:t>
            </a:r>
            <a:endParaRPr lang="en-US" sz="32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05429" y="1453788"/>
            <a:ext cx="6237514" cy="5404212"/>
          </a:xfrm>
          <a:prstGeom prst="rect">
            <a:avLst/>
          </a:prstGeom>
        </p:spPr>
      </p:pic>
    </p:spTree>
    <p:extLst>
      <p:ext uri="{BB962C8B-B14F-4D97-AF65-F5344CB8AC3E}">
        <p14:creationId xmlns:p14="http://schemas.microsoft.com/office/powerpoint/2010/main" val="1254961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the impact of </a:t>
            </a:r>
            <a:r>
              <a:rPr lang="zh-CN" altLang="en-US" dirty="0" smtClean="0"/>
              <a:t/>
            </a:r>
            <a:br>
              <a:rPr lang="zh-CN" altLang="en-US" dirty="0" smtClean="0"/>
            </a:br>
            <a:r>
              <a:rPr lang="en-US" dirty="0" smtClean="0"/>
              <a:t>public </a:t>
            </a:r>
            <a:r>
              <a:rPr lang="en-US" dirty="0"/>
              <a:t>relations efforts</a:t>
            </a:r>
            <a:br>
              <a:rPr lang="en-US" dirty="0"/>
            </a:br>
            <a:endParaRPr lang="en-US" dirty="0"/>
          </a:p>
        </p:txBody>
      </p:sp>
      <p:sp>
        <p:nvSpPr>
          <p:cNvPr id="3" name="Content Placeholder 2"/>
          <p:cNvSpPr>
            <a:spLocks noGrp="1"/>
          </p:cNvSpPr>
          <p:nvPr>
            <p:ph sz="quarter" idx="13"/>
          </p:nvPr>
        </p:nvSpPr>
        <p:spPr/>
        <p:txBody>
          <a:bodyPr/>
          <a:lstStyle/>
          <a:p>
            <a:r>
              <a:rPr lang="en-US" altLang="zh-CN" dirty="0" smtClean="0"/>
              <a:t>PR</a:t>
            </a:r>
            <a:r>
              <a:rPr lang="zh-CN" altLang="en-US" dirty="0" smtClean="0"/>
              <a:t> </a:t>
            </a:r>
            <a:r>
              <a:rPr lang="en-US" altLang="zh-CN" dirty="0" smtClean="0"/>
              <a:t>project:</a:t>
            </a:r>
            <a:r>
              <a:rPr lang="zh-CN" altLang="en-US" dirty="0" smtClean="0"/>
              <a:t> </a:t>
            </a:r>
            <a:r>
              <a:rPr lang="en-US" altLang="zh-CN" dirty="0" smtClean="0"/>
              <a:t>inputs,</a:t>
            </a:r>
            <a:r>
              <a:rPr lang="zh-CN" altLang="en-US" dirty="0" smtClean="0"/>
              <a:t> </a:t>
            </a:r>
            <a:r>
              <a:rPr lang="en-US" altLang="zh-CN" dirty="0" smtClean="0"/>
              <a:t>outputs,</a:t>
            </a:r>
            <a:r>
              <a:rPr lang="zh-CN" altLang="en-US" dirty="0" smtClean="0"/>
              <a:t> </a:t>
            </a:r>
            <a:r>
              <a:rPr lang="en-US" altLang="zh-CN" dirty="0" smtClean="0"/>
              <a:t>outcomes</a:t>
            </a:r>
            <a:endParaRPr lang="zh-CN" altLang="en-US" dirty="0" smtClean="0"/>
          </a:p>
          <a:p>
            <a:r>
              <a:rPr lang="en-US" altLang="zh-CN" dirty="0"/>
              <a:t>T</a:t>
            </a:r>
            <a:r>
              <a:rPr lang="en-US" dirty="0" smtClean="0"/>
              <a:t>raditional </a:t>
            </a:r>
            <a:r>
              <a:rPr lang="en-US" dirty="0"/>
              <a:t>media and social media </a:t>
            </a:r>
            <a:endParaRPr lang="zh-CN" altLang="en-US" dirty="0" smtClean="0"/>
          </a:p>
          <a:p>
            <a:r>
              <a:rPr lang="en-US" altLang="zh-CN" dirty="0"/>
              <a:t>T</a:t>
            </a:r>
            <a:r>
              <a:rPr lang="en-US" dirty="0" smtClean="0"/>
              <a:t>he </a:t>
            </a:r>
            <a:r>
              <a:rPr lang="en-US" dirty="0"/>
              <a:t>effectiveness of product </a:t>
            </a:r>
            <a:r>
              <a:rPr lang="en-US" dirty="0" smtClean="0"/>
              <a:t>placement and </a:t>
            </a:r>
            <a:r>
              <a:rPr lang="en-US" dirty="0"/>
              <a:t>branded entertainment </a:t>
            </a:r>
          </a:p>
        </p:txBody>
      </p:sp>
    </p:spTree>
    <p:extLst>
      <p:ext uri="{BB962C8B-B14F-4D97-AF65-F5344CB8AC3E}">
        <p14:creationId xmlns:p14="http://schemas.microsoft.com/office/powerpoint/2010/main" val="619540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856478192"/>
              </p:ext>
            </p:extLst>
          </p:nvPr>
        </p:nvGraphicFramePr>
        <p:xfrm>
          <a:off x="887682" y="1421730"/>
          <a:ext cx="5360718" cy="5067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6019800" y="1303770"/>
            <a:ext cx="3378201" cy="4801314"/>
          </a:xfrm>
          <a:prstGeom prst="rect">
            <a:avLst/>
          </a:prstGeom>
          <a:noFill/>
        </p:spPr>
        <p:txBody>
          <a:bodyPr wrap="square" rtlCol="0">
            <a:spAutoFit/>
          </a:bodyPr>
          <a:lstStyle/>
          <a:p>
            <a:r>
              <a:rPr lang="en-US" sz="1650" b="1" i="1" dirty="0"/>
              <a:t>SAMPLE EVALUATION</a:t>
            </a:r>
            <a:br>
              <a:rPr lang="en-US" sz="1650" b="1" i="1" dirty="0"/>
            </a:br>
            <a:r>
              <a:rPr lang="en-US" sz="1650" b="1" i="1" dirty="0"/>
              <a:t>METHODOLOGIES:</a:t>
            </a:r>
          </a:p>
          <a:p>
            <a:endParaRPr lang="en-US" sz="1650" b="1" i="1" dirty="0"/>
          </a:p>
          <a:p>
            <a:pPr marL="257175" indent="-257175">
              <a:buFont typeface="Arial" panose="020B0604020202020204" pitchFamily="34" charset="0"/>
              <a:buChar char="•"/>
            </a:pPr>
            <a:r>
              <a:rPr lang="en-US" sz="1350" dirty="0"/>
              <a:t>Quantitative research</a:t>
            </a:r>
          </a:p>
          <a:p>
            <a:pPr marL="257175" indent="-257175">
              <a:buFont typeface="Arial" panose="020B0604020202020204" pitchFamily="34" charset="0"/>
              <a:buChar char="•"/>
            </a:pPr>
            <a:r>
              <a:rPr lang="en-US" sz="1350" dirty="0"/>
              <a:t>Qualitative research </a:t>
            </a:r>
          </a:p>
          <a:p>
            <a:pPr marL="257175" indent="-257175">
              <a:buFont typeface="Arial" panose="020B0604020202020204" pitchFamily="34" charset="0"/>
              <a:buChar char="•"/>
            </a:pPr>
            <a:r>
              <a:rPr lang="en-US" sz="1350" dirty="0"/>
              <a:t>Observable results</a:t>
            </a:r>
          </a:p>
          <a:p>
            <a:endParaRPr lang="en-US" sz="1350" dirty="0"/>
          </a:p>
          <a:p>
            <a:endParaRPr lang="en-US" sz="1350" dirty="0"/>
          </a:p>
          <a:p>
            <a:pPr marL="257175" indent="-257175">
              <a:buFont typeface="Arial" panose="020B0604020202020204" pitchFamily="34" charset="0"/>
              <a:buChar char="•"/>
            </a:pPr>
            <a:r>
              <a:rPr lang="en-US" sz="1350" dirty="0"/>
              <a:t>Reader &amp; audience surveys</a:t>
            </a:r>
          </a:p>
          <a:p>
            <a:pPr marL="257175" indent="-257175">
              <a:buFont typeface="Arial" panose="020B0604020202020204" pitchFamily="34" charset="0"/>
              <a:buChar char="•"/>
            </a:pPr>
            <a:r>
              <a:rPr lang="en-US" sz="1350" dirty="0"/>
              <a:t>Media content analysis</a:t>
            </a:r>
          </a:p>
          <a:p>
            <a:pPr marL="257175" indent="-257175">
              <a:buFont typeface="Arial" panose="020B0604020202020204" pitchFamily="34" charset="0"/>
              <a:buChar char="•"/>
            </a:pPr>
            <a:r>
              <a:rPr lang="en-US" sz="1350" dirty="0"/>
              <a:t>Awards</a:t>
            </a:r>
          </a:p>
          <a:p>
            <a:pPr marL="257175" indent="-257175">
              <a:buFont typeface="Arial" panose="020B0604020202020204" pitchFamily="34" charset="0"/>
              <a:buChar char="•"/>
            </a:pPr>
            <a:r>
              <a:rPr lang="en-US" sz="1350" dirty="0"/>
              <a:t>Social media monitoring</a:t>
            </a:r>
          </a:p>
          <a:p>
            <a:pPr marL="257175" indent="-257175">
              <a:buFont typeface="Arial" panose="020B0604020202020204" pitchFamily="34" charset="0"/>
              <a:buChar char="•"/>
            </a:pPr>
            <a:r>
              <a:rPr lang="en-US" sz="1350" dirty="0"/>
              <a:t>Inquiry or response rates</a:t>
            </a:r>
          </a:p>
          <a:p>
            <a:pPr marL="257175" indent="-257175">
              <a:buFont typeface="Arial" panose="020B0604020202020204" pitchFamily="34" charset="0"/>
              <a:buChar char="•"/>
            </a:pPr>
            <a:r>
              <a:rPr lang="en-US" sz="1350" dirty="0"/>
              <a:t>Readership/audience statistics</a:t>
            </a:r>
          </a:p>
          <a:p>
            <a:pPr marL="257175" indent="-257175">
              <a:buFont typeface="Arial" panose="020B0604020202020204" pitchFamily="34" charset="0"/>
              <a:buChar char="•"/>
            </a:pPr>
            <a:r>
              <a:rPr lang="en-US" sz="1350" dirty="0"/>
              <a:t>Circulation/distribution statistics</a:t>
            </a:r>
          </a:p>
          <a:p>
            <a:endParaRPr lang="en-US" sz="1350" dirty="0"/>
          </a:p>
          <a:p>
            <a:endParaRPr lang="en-US" sz="1350" dirty="0"/>
          </a:p>
          <a:p>
            <a:pPr marL="257175" indent="-257175">
              <a:buFont typeface="Arial" panose="020B0604020202020204" pitchFamily="34" charset="0"/>
              <a:buChar char="•"/>
            </a:pPr>
            <a:r>
              <a:rPr lang="en-US" sz="1350" dirty="0"/>
              <a:t>Pre-testing with focus groups</a:t>
            </a:r>
          </a:p>
          <a:p>
            <a:pPr marL="257175" indent="-257175">
              <a:buFont typeface="Arial" panose="020B0604020202020204" pitchFamily="34" charset="0"/>
              <a:buChar char="•"/>
            </a:pPr>
            <a:r>
              <a:rPr lang="en-US" sz="1350" dirty="0"/>
              <a:t>Readability studies</a:t>
            </a:r>
          </a:p>
          <a:p>
            <a:pPr marL="257175" indent="-257175">
              <a:buFont typeface="Arial" panose="020B0604020202020204" pitchFamily="34" charset="0"/>
              <a:buChar char="•"/>
            </a:pPr>
            <a:r>
              <a:rPr lang="en-US" sz="1350" dirty="0"/>
              <a:t>Case studies</a:t>
            </a:r>
          </a:p>
          <a:p>
            <a:pPr marL="257175" indent="-257175">
              <a:buFont typeface="Arial" panose="020B0604020202020204" pitchFamily="34" charset="0"/>
              <a:buChar char="•"/>
            </a:pPr>
            <a:r>
              <a:rPr lang="en-US" sz="1350" dirty="0"/>
              <a:t>Feedback</a:t>
            </a:r>
          </a:p>
          <a:p>
            <a:pPr marL="257175" indent="-257175">
              <a:buFont typeface="Arial" panose="020B0604020202020204" pitchFamily="34" charset="0"/>
              <a:buChar char="•"/>
            </a:pPr>
            <a:r>
              <a:rPr lang="en-US" sz="1350" dirty="0"/>
              <a:t>Secondary data</a:t>
            </a:r>
          </a:p>
        </p:txBody>
      </p:sp>
      <p:sp>
        <p:nvSpPr>
          <p:cNvPr id="18" name="TextBox 17"/>
          <p:cNvSpPr txBox="1"/>
          <p:nvPr/>
        </p:nvSpPr>
        <p:spPr>
          <a:xfrm>
            <a:off x="142508" y="1439545"/>
            <a:ext cx="1508492" cy="3993401"/>
          </a:xfrm>
          <a:prstGeom prst="rect">
            <a:avLst/>
          </a:prstGeom>
          <a:noFill/>
        </p:spPr>
        <p:txBody>
          <a:bodyPr wrap="square" rtlCol="0">
            <a:spAutoFit/>
          </a:bodyPr>
          <a:lstStyle/>
          <a:p>
            <a:endParaRPr lang="en-US" sz="1950" b="1" dirty="0"/>
          </a:p>
          <a:p>
            <a:r>
              <a:rPr lang="en-US" sz="1950" b="1" dirty="0"/>
              <a:t/>
            </a:r>
            <a:br>
              <a:rPr lang="en-US" sz="1950" b="1" dirty="0"/>
            </a:br>
            <a:r>
              <a:rPr lang="en-US" sz="1950" b="1" dirty="0"/>
              <a:t>OUTCOMES</a:t>
            </a:r>
          </a:p>
          <a:p>
            <a:endParaRPr lang="en-US" sz="1950" b="1" dirty="0"/>
          </a:p>
          <a:p>
            <a:endParaRPr lang="en-US" sz="1950" b="1" dirty="0"/>
          </a:p>
          <a:p>
            <a:endParaRPr lang="en-US" sz="1950" b="1" dirty="0"/>
          </a:p>
          <a:p>
            <a:endParaRPr lang="en-US" sz="1950" b="1" dirty="0"/>
          </a:p>
          <a:p>
            <a:r>
              <a:rPr lang="en-US" sz="1950" b="1" dirty="0"/>
              <a:t>OUTPUTS</a:t>
            </a:r>
          </a:p>
          <a:p>
            <a:endParaRPr lang="en-US" sz="1950" b="1" dirty="0"/>
          </a:p>
          <a:p>
            <a:endParaRPr lang="en-US" sz="1950" b="1" dirty="0"/>
          </a:p>
          <a:p>
            <a:endParaRPr lang="en-US" sz="1950" b="1" dirty="0"/>
          </a:p>
          <a:p>
            <a:endParaRPr lang="en-US" sz="1950" b="1" dirty="0"/>
          </a:p>
          <a:p>
            <a:r>
              <a:rPr lang="en-US" sz="1950" b="1" dirty="0"/>
              <a:t>INPUTS</a:t>
            </a:r>
          </a:p>
        </p:txBody>
      </p:sp>
      <p:sp>
        <p:nvSpPr>
          <p:cNvPr id="3" name="TextBox 2"/>
          <p:cNvSpPr txBox="1"/>
          <p:nvPr/>
        </p:nvSpPr>
        <p:spPr>
          <a:xfrm>
            <a:off x="1524000" y="461141"/>
            <a:ext cx="6362700" cy="646331"/>
          </a:xfrm>
          <a:prstGeom prst="rect">
            <a:avLst/>
          </a:prstGeom>
          <a:noFill/>
        </p:spPr>
        <p:txBody>
          <a:bodyPr wrap="square" rtlCol="0">
            <a:spAutoFit/>
          </a:bodyPr>
          <a:lstStyle/>
          <a:p>
            <a:r>
              <a:rPr lang="en-US" sz="3600" b="1" dirty="0"/>
              <a:t>The Macro Model of Evaluation </a:t>
            </a:r>
          </a:p>
        </p:txBody>
      </p:sp>
      <p:sp>
        <p:nvSpPr>
          <p:cNvPr id="4" name="Rectangle 3"/>
          <p:cNvSpPr/>
          <p:nvPr/>
        </p:nvSpPr>
        <p:spPr>
          <a:xfrm>
            <a:off x="4962433" y="6489700"/>
            <a:ext cx="4012765" cy="369332"/>
          </a:xfrm>
          <a:prstGeom prst="rect">
            <a:avLst/>
          </a:prstGeom>
        </p:spPr>
        <p:txBody>
          <a:bodyPr wrap="none">
            <a:spAutoFit/>
          </a:bodyPr>
          <a:lstStyle/>
          <a:p>
            <a:r>
              <a:rPr lang="en-US" dirty="0">
                <a:latin typeface="Times New Roman" charset="0"/>
                <a:ea typeface="ＭＳ 明朝" charset="-128"/>
              </a:rPr>
              <a:t>Source: Adapted from </a:t>
            </a:r>
            <a:r>
              <a:rPr lang="en-US" dirty="0" err="1">
                <a:latin typeface="Times New Roman" charset="0"/>
                <a:ea typeface="ＭＳ 明朝" charset="-128"/>
              </a:rPr>
              <a:t>Macnamara</a:t>
            </a:r>
            <a:r>
              <a:rPr lang="en-US" dirty="0">
                <a:latin typeface="Times New Roman" charset="0"/>
                <a:ea typeface="ＭＳ 明朝" charset="-128"/>
              </a:rPr>
              <a:t>, 1999</a:t>
            </a:r>
            <a:r>
              <a:rPr lang="en-US" dirty="0"/>
              <a:t> </a:t>
            </a:r>
          </a:p>
        </p:txBody>
      </p:sp>
    </p:spTree>
    <p:extLst>
      <p:ext uri="{BB962C8B-B14F-4D97-AF65-F5344CB8AC3E}">
        <p14:creationId xmlns:p14="http://schemas.microsoft.com/office/powerpoint/2010/main" val="19844898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Lake Tahoe Visitor’s Authority PR initiatives in 2012-13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7087911"/>
              </p:ext>
            </p:extLst>
          </p:nvPr>
        </p:nvGraphicFramePr>
        <p:xfrm>
          <a:off x="850900" y="2214695"/>
          <a:ext cx="7505700" cy="4135306"/>
        </p:xfrm>
        <a:graphic>
          <a:graphicData uri="http://schemas.openxmlformats.org/drawingml/2006/table">
            <a:tbl>
              <a:tblPr firstRow="1" firstCol="1" bandRow="1"/>
              <a:tblGrid>
                <a:gridCol w="4139322"/>
                <a:gridCol w="3366378"/>
              </a:tblGrid>
              <a:tr h="121626">
                <a:tc>
                  <a:txBody>
                    <a:bodyPr/>
                    <a:lstStyle/>
                    <a:p>
                      <a:pPr marL="0" marR="0"/>
                      <a:r>
                        <a:rPr lang="en-US" sz="700" b="1">
                          <a:effectLst/>
                          <a:latin typeface="Cambria" charset="0"/>
                          <a:ea typeface="ＭＳ 明朝" charset="-128"/>
                          <a:cs typeface="Times New Roman" charset="0"/>
                        </a:rPr>
                        <a:t>PR initiative</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b="1">
                          <a:effectLst/>
                          <a:latin typeface="Cambria" charset="0"/>
                          <a:ea typeface="ＭＳ 明朝" charset="-128"/>
                          <a:cs typeface="Times New Roman" charset="0"/>
                        </a:rPr>
                        <a:t>Outcome</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254">
                <a:tc>
                  <a:txBody>
                    <a:bodyPr/>
                    <a:lstStyle/>
                    <a:p>
                      <a:pPr marL="0" marR="0"/>
                      <a:r>
                        <a:rPr lang="en-US" sz="700">
                          <a:effectLst/>
                          <a:latin typeface="Cambria" charset="0"/>
                          <a:ea typeface="ＭＳ 明朝" charset="-128"/>
                          <a:cs typeface="Times New Roman" charset="0"/>
                        </a:rPr>
                        <a:t>Cover story on Sunset Magazine's August "Local's Guide to Lake Tahoe </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effectLst/>
                          <a:latin typeface="Cambria" charset="0"/>
                          <a:ea typeface="ＭＳ 明朝" charset="-128"/>
                          <a:cs typeface="Times New Roman" charset="0"/>
                        </a:rPr>
                        <a:t>Circulation of 1.2M</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4880">
                <a:tc>
                  <a:txBody>
                    <a:bodyPr/>
                    <a:lstStyle/>
                    <a:p>
                      <a:pPr marL="0" marR="0"/>
                      <a:r>
                        <a:rPr lang="en-US" sz="700">
                          <a:effectLst/>
                          <a:latin typeface="Cambria" charset="0"/>
                          <a:ea typeface="ＭＳ 明朝" charset="-128"/>
                          <a:cs typeface="Times New Roman" charset="0"/>
                        </a:rPr>
                        <a:t>"Tahoe South Guys/Girls" video that reinforces the brand and various passions </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effectLst/>
                          <a:latin typeface="Cambria" charset="0"/>
                          <a:ea typeface="ＭＳ 明朝" charset="-128"/>
                          <a:cs typeface="Times New Roman" charset="0"/>
                        </a:rPr>
                        <a:t>Generated more than 58,200 views via First Track Productions’ YouTube Channel</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254">
                <a:tc>
                  <a:txBody>
                    <a:bodyPr/>
                    <a:lstStyle/>
                    <a:p>
                      <a:pPr marL="0" marR="0"/>
                      <a:r>
                        <a:rPr lang="en-US" sz="700">
                          <a:effectLst/>
                          <a:latin typeface="Cambria" charset="0"/>
                          <a:ea typeface="ＭＳ 明朝" charset="-128"/>
                          <a:cs typeface="Times New Roman" charset="0"/>
                        </a:rPr>
                        <a:t>Forbes.com "Greatest sports party on the planet?' Celebrity pro athletes think so</a:t>
                      </a:r>
                      <a:r>
                        <a:rPr lang="en-US" sz="700">
                          <a:solidFill>
                            <a:srgbClr val="0000D3"/>
                          </a:solidFill>
                          <a:effectLst/>
                          <a:latin typeface="Cambria" charset="0"/>
                          <a:ea typeface="ＭＳ 明朝" charset="-128"/>
                          <a:cs typeface="Times New Roman" charset="0"/>
                        </a:rPr>
                        <a:t>" </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effectLst/>
                          <a:latin typeface="Cambria" charset="0"/>
                          <a:ea typeface="ＭＳ 明朝" charset="-128"/>
                          <a:cs typeface="Times New Roman" charset="0"/>
                        </a:rPr>
                        <a:t>Media exposure value of $67,800 (10M monthly unique visitors)</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6505">
                <a:tc>
                  <a:txBody>
                    <a:bodyPr/>
                    <a:lstStyle/>
                    <a:p>
                      <a:pPr marL="0" marR="0"/>
                      <a:r>
                        <a:rPr lang="en-US" sz="700">
                          <a:effectLst/>
                          <a:latin typeface="Cambria" charset="0"/>
                          <a:ea typeface="ＭＳ 明朝" charset="-128"/>
                          <a:cs typeface="Times New Roman" charset="0"/>
                        </a:rPr>
                        <a:t>LTVA hosted a pre-trip for the North American Snowsports Journalist Association with 18 ski writers from across the US </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effectLst/>
                          <a:latin typeface="Cambria" charset="0"/>
                          <a:ea typeface="ＭＳ 明朝" charset="-128"/>
                          <a:cs typeface="Times New Roman" charset="0"/>
                        </a:rPr>
                        <a:t>Stories anticipated to run in the following season</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254">
                <a:tc>
                  <a:txBody>
                    <a:bodyPr/>
                    <a:lstStyle/>
                    <a:p>
                      <a:pPr marL="0" marR="0"/>
                      <a:r>
                        <a:rPr lang="en-US" sz="700">
                          <a:effectLst/>
                          <a:latin typeface="Cambria" charset="0"/>
                          <a:ea typeface="ＭＳ 明朝" charset="-128"/>
                          <a:cs typeface="Times New Roman" charset="0"/>
                        </a:rPr>
                        <a:t>GQ Magazine included Harveys, Opal, Red Hut and Tamarack Lodge </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effectLst/>
                          <a:latin typeface="Cambria" charset="0"/>
                          <a:ea typeface="ＭＳ 明朝" charset="-128"/>
                          <a:cs typeface="Times New Roman" charset="0"/>
                        </a:rPr>
                        <a:t>Circulation of 824,000</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4880">
                <a:tc>
                  <a:txBody>
                    <a:bodyPr/>
                    <a:lstStyle/>
                    <a:p>
                      <a:pPr marL="0" marR="0"/>
                      <a:r>
                        <a:rPr lang="en-US" sz="700">
                          <a:effectLst/>
                          <a:latin typeface="Cambria" charset="0"/>
                          <a:ea typeface="ＭＳ 明朝" charset="-128"/>
                          <a:cs typeface="Times New Roman" charset="0"/>
                        </a:rPr>
                        <a:t>FORE Magazine wrote a piece on how to ski and golf in the same day "Up the slope and down the fairway" </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effectLst/>
                          <a:latin typeface="Cambria" charset="0"/>
                          <a:ea typeface="ＭＳ 明朝" charset="-128"/>
                          <a:cs typeface="Times New Roman" charset="0"/>
                        </a:rPr>
                        <a:t>Circulation of 160,000</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73013">
                <a:tc>
                  <a:txBody>
                    <a:bodyPr/>
                    <a:lstStyle/>
                    <a:p>
                      <a:pPr marL="0" marR="0"/>
                      <a:r>
                        <a:rPr lang="en-US" sz="700">
                          <a:effectLst/>
                          <a:latin typeface="Cambria" charset="0"/>
                          <a:ea typeface="ＭＳ 明朝" charset="-128"/>
                          <a:cs typeface="Times New Roman" charset="0"/>
                        </a:rPr>
                        <a:t>Operation Sierra Storm (OSSO) Meteorologist Conference held Jan. 9-12. LTVA and partners hosted 10-12 meteorologists from regional and direct flight markets to conduct live </a:t>
                      </a:r>
                      <a:r>
                        <a:rPr lang="en-US" sz="700">
                          <a:solidFill>
                            <a:srgbClr val="212121"/>
                          </a:solidFill>
                          <a:effectLst/>
                          <a:latin typeface="Cambria" charset="0"/>
                          <a:ea typeface="ＭＳ 明朝" charset="-128"/>
                          <a:cs typeface="Times New Roman" charset="0"/>
                        </a:rPr>
                        <a:t>and taped broadcasts from the mountain </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solidFill>
                            <a:srgbClr val="212121"/>
                          </a:solidFill>
                          <a:effectLst/>
                          <a:latin typeface="Cambria" charset="0"/>
                          <a:ea typeface="ＭＳ 明朝" charset="-128"/>
                          <a:cs typeface="Times New Roman" charset="0"/>
                        </a:rPr>
                        <a:t>Resulted in real-time exposure of early ski season conditions as best in the country while reinforcing the Tahoe South brand. The 2014 OSS event generated Tahoe 48 broadcast stories valued at $2M in media exposure with a potential reach of 45 M national viewers</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51386">
                <a:tc>
                  <a:txBody>
                    <a:bodyPr/>
                    <a:lstStyle/>
                    <a:p>
                      <a:pPr marL="0" marR="0"/>
                      <a:r>
                        <a:rPr lang="en-US" sz="700">
                          <a:solidFill>
                            <a:srgbClr val="212121"/>
                          </a:solidFill>
                          <a:effectLst/>
                          <a:latin typeface="Cambria" charset="0"/>
                          <a:ea typeface="ＭＳ 明朝" charset="-128"/>
                          <a:cs typeface="Times New Roman" charset="0"/>
                        </a:rPr>
                        <a:t>"Covered in Color" in Contra Costa Times (circ. 174,000); </a:t>
                      </a:r>
                      <a:r>
                        <a:rPr lang="en-US" sz="700">
                          <a:effectLst/>
                          <a:latin typeface="Cambria" charset="0"/>
                          <a:ea typeface="ＭＳ 明朝" charset="-128"/>
                          <a:cs typeface="Times New Roman" charset="0"/>
                        </a:rPr>
                        <a:t>Harrisburg Magazine </a:t>
                      </a:r>
                      <a:r>
                        <a:rPr lang="en-US" sz="700">
                          <a:solidFill>
                            <a:srgbClr val="212121"/>
                          </a:solidFill>
                          <a:effectLst/>
                          <a:latin typeface="Cambria" charset="0"/>
                          <a:ea typeface="ＭＳ 明朝" charset="-128"/>
                          <a:cs typeface="Times New Roman" charset="0"/>
                        </a:rPr>
                        <a:t>and </a:t>
                      </a:r>
                      <a:r>
                        <a:rPr lang="en-US" sz="700">
                          <a:effectLst/>
                          <a:latin typeface="Cambria" charset="0"/>
                          <a:ea typeface="ＭＳ 明朝" charset="-128"/>
                          <a:cs typeface="Times New Roman" charset="0"/>
                        </a:rPr>
                        <a:t>Bleecher Report Magazine </a:t>
                      </a:r>
                      <a:r>
                        <a:rPr lang="en-US" sz="700">
                          <a:solidFill>
                            <a:srgbClr val="212121"/>
                          </a:solidFill>
                          <a:effectLst/>
                          <a:latin typeface="Cambria" charset="0"/>
                          <a:ea typeface="ＭＳ 明朝" charset="-128"/>
                          <a:cs typeface="Times New Roman" charset="0"/>
                        </a:rPr>
                        <a:t>(circ. 1.2M) - both resulted from Golf the High Sierra Media Tour and South Bay Accent "The New Tahoe" includes Sierra-at-Tahoe, Heavenly and Kirkwood </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a:solidFill>
                            <a:srgbClr val="212121"/>
                          </a:solidFill>
                          <a:effectLst/>
                          <a:latin typeface="Cambria" charset="0"/>
                          <a:ea typeface="ＭＳ 明朝" charset="-128"/>
                          <a:cs typeface="Times New Roman" charset="0"/>
                        </a:rPr>
                        <a:t>Circulation of 174,000 for Contra Costa Times </a:t>
                      </a:r>
                      <a:endParaRPr lang="en-US" sz="700">
                        <a:effectLst/>
                        <a:latin typeface="Cambria" charset="0"/>
                        <a:ea typeface="ＭＳ 明朝" charset="-128"/>
                        <a:cs typeface="Times New Roman" charset="0"/>
                      </a:endParaRPr>
                    </a:p>
                    <a:p>
                      <a:pPr marL="0" marR="0"/>
                      <a:r>
                        <a:rPr lang="en-US" sz="700">
                          <a:solidFill>
                            <a:srgbClr val="212121"/>
                          </a:solidFill>
                          <a:effectLst/>
                          <a:latin typeface="Cambria" charset="0"/>
                          <a:ea typeface="ＭＳ 明朝" charset="-128"/>
                          <a:cs typeface="Times New Roman" charset="0"/>
                        </a:rPr>
                        <a:t>Circulation of 1.2M for </a:t>
                      </a:r>
                      <a:r>
                        <a:rPr lang="en-US" sz="700">
                          <a:effectLst/>
                          <a:latin typeface="Cambria" charset="0"/>
                          <a:ea typeface="ＭＳ 明朝" charset="-128"/>
                          <a:cs typeface="Times New Roman" charset="0"/>
                        </a:rPr>
                        <a:t>Harrisburg Magazine </a:t>
                      </a:r>
                      <a:r>
                        <a:rPr lang="en-US" sz="700">
                          <a:solidFill>
                            <a:srgbClr val="212121"/>
                          </a:solidFill>
                          <a:effectLst/>
                          <a:latin typeface="Cambria" charset="0"/>
                          <a:ea typeface="ＭＳ 明朝" charset="-128"/>
                          <a:cs typeface="Times New Roman" charset="0"/>
                        </a:rPr>
                        <a:t>and </a:t>
                      </a:r>
                      <a:r>
                        <a:rPr lang="en-US" sz="700">
                          <a:effectLst/>
                          <a:latin typeface="Cambria" charset="0"/>
                          <a:ea typeface="ＭＳ 明朝" charset="-128"/>
                          <a:cs typeface="Times New Roman" charset="0"/>
                        </a:rPr>
                        <a:t>Bleecher Report Magazine </a:t>
                      </a: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3254">
                <a:tc>
                  <a:txBody>
                    <a:bodyPr/>
                    <a:lstStyle/>
                    <a:p>
                      <a:pPr marL="0" marR="0"/>
                      <a:r>
                        <a:rPr lang="en-US" sz="700">
                          <a:solidFill>
                            <a:srgbClr val="212121"/>
                          </a:solidFill>
                          <a:effectLst/>
                          <a:latin typeface="Cambria" charset="0"/>
                          <a:ea typeface="ＭＳ 明朝" charset="-128"/>
                          <a:cs typeface="Times New Roman" charset="0"/>
                        </a:rPr>
                        <a:t>North American Snowsports Journalists Assoc. March 2012 Conference</a:t>
                      </a:r>
                      <a:endParaRPr lang="en-US" sz="70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r>
                        <a:rPr lang="en-US" sz="700" dirty="0">
                          <a:solidFill>
                            <a:srgbClr val="212121"/>
                          </a:solidFill>
                          <a:effectLst/>
                          <a:latin typeface="Cambria" charset="0"/>
                          <a:ea typeface="ＭＳ 明朝" charset="-128"/>
                          <a:cs typeface="Times New Roman" charset="0"/>
                        </a:rPr>
                        <a:t>Circulation 9M; media exposure $165,000+</a:t>
                      </a:r>
                      <a:endParaRPr lang="en-US" sz="700" dirty="0">
                        <a:effectLst/>
                        <a:latin typeface="Cambria" charset="0"/>
                        <a:ea typeface="ＭＳ 明朝" charset="-128"/>
                        <a:cs typeface="Times New Roman" charset="0"/>
                      </a:endParaRPr>
                    </a:p>
                  </a:txBody>
                  <a:tcPr marL="38912" marR="38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8280415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06641" y="1597787"/>
            <a:ext cx="4947092" cy="4883320"/>
            <a:chOff x="1674841" y="835787"/>
            <a:chExt cx="4947092" cy="4883320"/>
          </a:xfrm>
        </p:grpSpPr>
        <p:grpSp>
          <p:nvGrpSpPr>
            <p:cNvPr id="3" name="Group 2"/>
            <p:cNvGrpSpPr/>
            <p:nvPr/>
          </p:nvGrpSpPr>
          <p:grpSpPr>
            <a:xfrm>
              <a:off x="4215895" y="901626"/>
              <a:ext cx="2406038" cy="4817481"/>
              <a:chOff x="4215895" y="901626"/>
              <a:chExt cx="2406038" cy="4817481"/>
            </a:xfrm>
          </p:grpSpPr>
          <p:sp>
            <p:nvSpPr>
              <p:cNvPr id="20" name="Rounded Rectangle 19"/>
              <p:cNvSpPr/>
              <p:nvPr/>
            </p:nvSpPr>
            <p:spPr>
              <a:xfrm>
                <a:off x="4560124" y="901626"/>
                <a:ext cx="2061809" cy="814517"/>
              </a:xfrm>
              <a:prstGeom prst="roundRect">
                <a:avLst/>
              </a:prstGeom>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100" b="1" dirty="0"/>
                  <a:t>Social</a:t>
                </a:r>
                <a:br>
                  <a:rPr lang="en-US" sz="2100" b="1" dirty="0"/>
                </a:br>
                <a:r>
                  <a:rPr lang="en-US" sz="2100" b="1" dirty="0"/>
                  <a:t>media</a:t>
                </a:r>
              </a:p>
            </p:txBody>
          </p:sp>
          <p:sp>
            <p:nvSpPr>
              <p:cNvPr id="24" name="Rounded Rectangle 23"/>
              <p:cNvSpPr/>
              <p:nvPr/>
            </p:nvSpPr>
            <p:spPr>
              <a:xfrm>
                <a:off x="4736452" y="4825332"/>
                <a:ext cx="1684421" cy="893775"/>
              </a:xfrm>
              <a:prstGeom prst="roundRect">
                <a:avLst/>
              </a:prstGeom>
              <a:no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Audience</a:t>
                </a:r>
                <a:br>
                  <a:rPr lang="en-US" dirty="0">
                    <a:solidFill>
                      <a:srgbClr val="006666"/>
                    </a:solidFill>
                  </a:rPr>
                </a:br>
                <a:r>
                  <a:rPr lang="en-US" dirty="0">
                    <a:solidFill>
                      <a:srgbClr val="006666"/>
                    </a:solidFill>
                  </a:rPr>
                  <a:t>engagement</a:t>
                </a:r>
              </a:p>
            </p:txBody>
          </p:sp>
          <p:sp>
            <p:nvSpPr>
              <p:cNvPr id="25" name="Rounded Rectangle 24"/>
              <p:cNvSpPr/>
              <p:nvPr/>
            </p:nvSpPr>
            <p:spPr>
              <a:xfrm>
                <a:off x="4736453" y="2817462"/>
                <a:ext cx="1684421" cy="893775"/>
              </a:xfrm>
              <a:prstGeom prst="roundRect">
                <a:avLst/>
              </a:prstGeom>
              <a:no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Active</a:t>
                </a:r>
                <a:br>
                  <a:rPr lang="en-US" dirty="0">
                    <a:solidFill>
                      <a:srgbClr val="006666"/>
                    </a:solidFill>
                  </a:rPr>
                </a:br>
                <a:r>
                  <a:rPr lang="en-US" dirty="0">
                    <a:solidFill>
                      <a:srgbClr val="006666"/>
                    </a:solidFill>
                  </a:rPr>
                  <a:t>advocates</a:t>
                </a:r>
              </a:p>
            </p:txBody>
          </p:sp>
          <p:sp>
            <p:nvSpPr>
              <p:cNvPr id="26" name="Rounded Rectangle 25"/>
              <p:cNvSpPr/>
              <p:nvPr/>
            </p:nvSpPr>
            <p:spPr>
              <a:xfrm>
                <a:off x="4736452" y="1813527"/>
                <a:ext cx="1684421" cy="893775"/>
              </a:xfrm>
              <a:prstGeom prst="roundRect">
                <a:avLst/>
              </a:prstGeom>
              <a:no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Visits, fans, followers</a:t>
                </a:r>
              </a:p>
            </p:txBody>
          </p:sp>
          <p:sp>
            <p:nvSpPr>
              <p:cNvPr id="27" name="Rounded Rectangle 26"/>
              <p:cNvSpPr/>
              <p:nvPr/>
            </p:nvSpPr>
            <p:spPr>
              <a:xfrm>
                <a:off x="4736453" y="3821397"/>
                <a:ext cx="1684421" cy="893775"/>
              </a:xfrm>
              <a:prstGeom prst="roundRect">
                <a:avLst/>
              </a:prstGeom>
              <a:noFill/>
              <a:ln w="28575">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Sentiment</a:t>
                </a:r>
                <a:br>
                  <a:rPr lang="en-US" dirty="0">
                    <a:solidFill>
                      <a:srgbClr val="006666"/>
                    </a:solidFill>
                  </a:rPr>
                </a:br>
                <a:r>
                  <a:rPr lang="en-US" dirty="0">
                    <a:solidFill>
                      <a:srgbClr val="006666"/>
                    </a:solidFill>
                  </a:rPr>
                  <a:t>ratio</a:t>
                </a:r>
              </a:p>
            </p:txBody>
          </p:sp>
          <p:cxnSp>
            <p:nvCxnSpPr>
              <p:cNvPr id="36" name="Straight Arrow Connector 35"/>
              <p:cNvCxnSpPr/>
              <p:nvPr/>
            </p:nvCxnSpPr>
            <p:spPr>
              <a:xfrm flipV="1">
                <a:off x="4228261" y="5269568"/>
                <a:ext cx="331862" cy="2652"/>
              </a:xfrm>
              <a:prstGeom prst="straightConnector1">
                <a:avLst/>
              </a:prstGeom>
              <a:ln w="38100">
                <a:solidFill>
                  <a:srgbClr val="244E5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228261" y="4268285"/>
                <a:ext cx="331862" cy="2652"/>
              </a:xfrm>
              <a:prstGeom prst="straightConnector1">
                <a:avLst/>
              </a:prstGeom>
              <a:ln w="38100">
                <a:solidFill>
                  <a:srgbClr val="244E5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215895" y="3256346"/>
                <a:ext cx="331862" cy="2652"/>
              </a:xfrm>
              <a:prstGeom prst="straightConnector1">
                <a:avLst/>
              </a:prstGeom>
              <a:ln w="38100">
                <a:solidFill>
                  <a:srgbClr val="244E5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230652" y="2257715"/>
                <a:ext cx="331862" cy="2652"/>
              </a:xfrm>
              <a:prstGeom prst="straightConnector1">
                <a:avLst/>
              </a:prstGeom>
              <a:ln w="38100">
                <a:solidFill>
                  <a:srgbClr val="244E5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40627" y="1312323"/>
                <a:ext cx="319496" cy="0"/>
              </a:xfrm>
              <a:prstGeom prst="line">
                <a:avLst/>
              </a:prstGeom>
              <a:ln w="38100">
                <a:solidFill>
                  <a:srgbClr val="244E5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28260" y="1300134"/>
                <a:ext cx="3" cy="3972086"/>
              </a:xfrm>
              <a:prstGeom prst="line">
                <a:avLst/>
              </a:prstGeom>
              <a:ln w="38100">
                <a:solidFill>
                  <a:srgbClr val="244E56"/>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674841" y="835787"/>
              <a:ext cx="2422618" cy="4883320"/>
              <a:chOff x="1674841" y="835787"/>
              <a:chExt cx="2422618" cy="4883320"/>
            </a:xfrm>
          </p:grpSpPr>
          <p:sp>
            <p:nvSpPr>
              <p:cNvPr id="6" name="Rounded Rectangle 5"/>
              <p:cNvSpPr/>
              <p:nvPr/>
            </p:nvSpPr>
            <p:spPr>
              <a:xfrm>
                <a:off x="2035650" y="835787"/>
                <a:ext cx="2061809" cy="814517"/>
              </a:xfrm>
              <a:prstGeom prst="round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100" b="1" dirty="0"/>
                  <a:t>Traditional</a:t>
                </a:r>
                <a:br>
                  <a:rPr lang="en-US" sz="2100" b="1" dirty="0"/>
                </a:br>
                <a:r>
                  <a:rPr lang="en-US" sz="2100" b="1" dirty="0"/>
                  <a:t>media</a:t>
                </a:r>
              </a:p>
            </p:txBody>
          </p:sp>
          <p:sp>
            <p:nvSpPr>
              <p:cNvPr id="10" name="Rounded Rectangle 9"/>
              <p:cNvSpPr/>
              <p:nvPr/>
            </p:nvSpPr>
            <p:spPr>
              <a:xfrm>
                <a:off x="2224346" y="1812326"/>
                <a:ext cx="1684421" cy="893775"/>
              </a:xfrm>
              <a:prstGeom prst="roundRect">
                <a:avLst/>
              </a:prstGeom>
              <a:noFill/>
              <a:ln w="28575">
                <a:solidFill>
                  <a:srgbClr val="B3D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Circulation,</a:t>
                </a:r>
                <a:br>
                  <a:rPr lang="en-US" dirty="0">
                    <a:solidFill>
                      <a:srgbClr val="006666"/>
                    </a:solidFill>
                  </a:rPr>
                </a:br>
                <a:r>
                  <a:rPr lang="en-US" dirty="0">
                    <a:solidFill>
                      <a:srgbClr val="006666"/>
                    </a:solidFill>
                  </a:rPr>
                  <a:t>reach, impressions</a:t>
                </a:r>
              </a:p>
            </p:txBody>
          </p:sp>
          <p:sp>
            <p:nvSpPr>
              <p:cNvPr id="21" name="Rounded Rectangle 20"/>
              <p:cNvSpPr/>
              <p:nvPr/>
            </p:nvSpPr>
            <p:spPr>
              <a:xfrm>
                <a:off x="2224345" y="2817462"/>
                <a:ext cx="1684421" cy="893775"/>
              </a:xfrm>
              <a:prstGeom prst="roundRect">
                <a:avLst/>
              </a:prstGeom>
              <a:noFill/>
              <a:ln w="28575">
                <a:solidFill>
                  <a:srgbClr val="B3D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Share-of-voice</a:t>
                </a:r>
              </a:p>
            </p:txBody>
          </p:sp>
          <p:sp>
            <p:nvSpPr>
              <p:cNvPr id="22" name="Rounded Rectangle 21"/>
              <p:cNvSpPr/>
              <p:nvPr/>
            </p:nvSpPr>
            <p:spPr>
              <a:xfrm>
                <a:off x="2224345" y="3821397"/>
                <a:ext cx="1684421" cy="893775"/>
              </a:xfrm>
              <a:prstGeom prst="roundRect">
                <a:avLst/>
              </a:prstGeom>
              <a:noFill/>
              <a:ln w="28575">
                <a:solidFill>
                  <a:srgbClr val="B3D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Tone of message</a:t>
                </a:r>
              </a:p>
            </p:txBody>
          </p:sp>
          <p:sp>
            <p:nvSpPr>
              <p:cNvPr id="23" name="Rounded Rectangle 22"/>
              <p:cNvSpPr/>
              <p:nvPr/>
            </p:nvSpPr>
            <p:spPr>
              <a:xfrm>
                <a:off x="2224345" y="4825332"/>
                <a:ext cx="1684421" cy="893775"/>
              </a:xfrm>
              <a:prstGeom prst="roundRect">
                <a:avLst/>
              </a:prstGeom>
              <a:noFill/>
              <a:ln w="28575">
                <a:solidFill>
                  <a:srgbClr val="B3D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6666"/>
                    </a:solidFill>
                  </a:rPr>
                  <a:t>‘Message’</a:t>
                </a:r>
                <a:br>
                  <a:rPr lang="en-US" dirty="0">
                    <a:solidFill>
                      <a:srgbClr val="006666"/>
                    </a:solidFill>
                  </a:rPr>
                </a:br>
                <a:r>
                  <a:rPr lang="en-US" dirty="0">
                    <a:solidFill>
                      <a:srgbClr val="006666"/>
                    </a:solidFill>
                  </a:rPr>
                  <a:t>penetration</a:t>
                </a:r>
              </a:p>
            </p:txBody>
          </p:sp>
          <p:cxnSp>
            <p:nvCxnSpPr>
              <p:cNvPr id="52" name="Straight Connector 51"/>
              <p:cNvCxnSpPr/>
              <p:nvPr/>
            </p:nvCxnSpPr>
            <p:spPr>
              <a:xfrm>
                <a:off x="1674841" y="1308883"/>
                <a:ext cx="3" cy="3972086"/>
              </a:xfrm>
              <a:prstGeom prst="line">
                <a:avLst/>
              </a:prstGeom>
              <a:ln w="38100">
                <a:solidFill>
                  <a:srgbClr val="B3D448"/>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687210" y="5266916"/>
                <a:ext cx="331862" cy="2652"/>
              </a:xfrm>
              <a:prstGeom prst="straightConnector1">
                <a:avLst/>
              </a:prstGeom>
              <a:ln w="38100">
                <a:solidFill>
                  <a:srgbClr val="B3D44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685544" y="4268285"/>
                <a:ext cx="331862" cy="2652"/>
              </a:xfrm>
              <a:prstGeom prst="straightConnector1">
                <a:avLst/>
              </a:prstGeom>
              <a:ln w="38100">
                <a:solidFill>
                  <a:srgbClr val="B3D448"/>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685544" y="3253694"/>
                <a:ext cx="331862" cy="2652"/>
              </a:xfrm>
              <a:prstGeom prst="straightConnector1">
                <a:avLst/>
              </a:prstGeom>
              <a:ln w="38100">
                <a:solidFill>
                  <a:srgbClr val="B3D44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674842" y="2264543"/>
                <a:ext cx="331862" cy="2652"/>
              </a:xfrm>
              <a:prstGeom prst="straightConnector1">
                <a:avLst/>
              </a:prstGeom>
              <a:ln w="38100">
                <a:solidFill>
                  <a:srgbClr val="B3D448"/>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74841" y="1308884"/>
                <a:ext cx="319496" cy="0"/>
              </a:xfrm>
              <a:prstGeom prst="line">
                <a:avLst/>
              </a:prstGeom>
              <a:ln w="38100">
                <a:solidFill>
                  <a:srgbClr val="B3D448"/>
                </a:solidFill>
              </a:ln>
            </p:spPr>
            <p:style>
              <a:lnRef idx="1">
                <a:schemeClr val="accent1"/>
              </a:lnRef>
              <a:fillRef idx="0">
                <a:schemeClr val="accent1"/>
              </a:fillRef>
              <a:effectRef idx="0">
                <a:schemeClr val="accent1"/>
              </a:effectRef>
              <a:fontRef idx="minor">
                <a:schemeClr val="tx1"/>
              </a:fontRef>
            </p:style>
          </p:cxnSp>
        </p:grpSp>
      </p:grpSp>
      <p:sp>
        <p:nvSpPr>
          <p:cNvPr id="28" name="Title 1"/>
          <p:cNvSpPr>
            <a:spLocks noGrp="1"/>
          </p:cNvSpPr>
          <p:nvPr>
            <p:ph type="title"/>
          </p:nvPr>
        </p:nvSpPr>
        <p:spPr>
          <a:xfrm>
            <a:off x="926957" y="96887"/>
            <a:ext cx="7773338" cy="1596177"/>
          </a:xfrm>
        </p:spPr>
        <p:txBody>
          <a:bodyPr/>
          <a:lstStyle/>
          <a:p>
            <a:r>
              <a:rPr lang="en-US" dirty="0"/>
              <a:t>Measuring traditional media and social media from a PR perspective </a:t>
            </a:r>
          </a:p>
        </p:txBody>
      </p:sp>
      <p:sp>
        <p:nvSpPr>
          <p:cNvPr id="5" name="Rectangle 4"/>
          <p:cNvSpPr/>
          <p:nvPr/>
        </p:nvSpPr>
        <p:spPr>
          <a:xfrm>
            <a:off x="5168252" y="6481107"/>
            <a:ext cx="3769109" cy="369332"/>
          </a:xfrm>
          <a:prstGeom prst="rect">
            <a:avLst/>
          </a:prstGeom>
        </p:spPr>
        <p:txBody>
          <a:bodyPr wrap="none">
            <a:spAutoFit/>
          </a:bodyPr>
          <a:lstStyle/>
          <a:p>
            <a:r>
              <a:rPr lang="en-US" dirty="0">
                <a:latin typeface="Times New Roman" charset="0"/>
                <a:ea typeface="ＭＳ 明朝" charset="-128"/>
              </a:rPr>
              <a:t>Source: Adapted from Ketchum, 2013</a:t>
            </a:r>
            <a:r>
              <a:rPr lang="en-US" dirty="0"/>
              <a:t> </a:t>
            </a:r>
          </a:p>
        </p:txBody>
      </p:sp>
    </p:spTree>
    <p:extLst>
      <p:ext uri="{BB962C8B-B14F-4D97-AF65-F5344CB8AC3E}">
        <p14:creationId xmlns:p14="http://schemas.microsoft.com/office/powerpoint/2010/main" val="5561555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a:t>
            </a:r>
            <a:r>
              <a:rPr lang="zh-CN" altLang="en-US" dirty="0" smtClean="0"/>
              <a:t/>
            </a:r>
            <a:br>
              <a:rPr lang="zh-CN" altLang="en-US" dirty="0" smtClean="0"/>
            </a:br>
            <a:r>
              <a:rPr lang="en-US" dirty="0" smtClean="0"/>
              <a:t>007 </a:t>
            </a:r>
            <a:r>
              <a:rPr lang="en-US" dirty="0"/>
              <a:t>puts the spotlight on </a:t>
            </a:r>
            <a:r>
              <a:rPr lang="en-US" u="sng" dirty="0">
                <a:hlinkClick r:id="rId2"/>
              </a:rPr>
              <a:t>Sölden</a:t>
            </a:r>
            <a:r>
              <a:rPr lang="en-US" dirty="0"/>
              <a:t>, Austria </a:t>
            </a:r>
            <a:br>
              <a:rPr lang="en-US" dirty="0"/>
            </a:br>
            <a:endParaRPr lang="en-US" dirty="0"/>
          </a:p>
        </p:txBody>
      </p:sp>
      <p:sp>
        <p:nvSpPr>
          <p:cNvPr id="3" name="Content Placeholder 2"/>
          <p:cNvSpPr>
            <a:spLocks noGrp="1"/>
          </p:cNvSpPr>
          <p:nvPr>
            <p:ph sz="quarter" idx="13"/>
          </p:nvPr>
        </p:nvSpPr>
        <p:spPr>
          <a:xfrm>
            <a:off x="266230" y="2219592"/>
            <a:ext cx="4750270" cy="4135305"/>
          </a:xfrm>
        </p:spPr>
        <p:txBody>
          <a:bodyPr>
            <a:normAutofit/>
          </a:bodyPr>
          <a:lstStyle/>
          <a:p>
            <a:r>
              <a:rPr lang="en-US" altLang="zh-CN" dirty="0"/>
              <a:t>E</a:t>
            </a:r>
            <a:r>
              <a:rPr lang="en-US" dirty="0" smtClean="0"/>
              <a:t>conomic </a:t>
            </a:r>
            <a:r>
              <a:rPr lang="en-US" dirty="0"/>
              <a:t>gains, long-term media impacts and film-tourism opportunities </a:t>
            </a:r>
            <a:endParaRPr lang="zh-CN" altLang="en-US" dirty="0" smtClean="0"/>
          </a:p>
          <a:p>
            <a:r>
              <a:rPr lang="en-US" dirty="0" err="1" smtClean="0"/>
              <a:t>Sölden</a:t>
            </a:r>
            <a:r>
              <a:rPr lang="zh-CN" altLang="en-US" dirty="0"/>
              <a:t> </a:t>
            </a:r>
            <a:r>
              <a:rPr lang="en-US" altLang="zh-CN" dirty="0" smtClean="0"/>
              <a:t>is</a:t>
            </a:r>
            <a:r>
              <a:rPr lang="zh-CN" altLang="en-US" dirty="0" smtClean="0"/>
              <a:t> </a:t>
            </a:r>
            <a:r>
              <a:rPr lang="en-US" altLang="zh-CN" dirty="0" smtClean="0"/>
              <a:t>perfect</a:t>
            </a:r>
            <a:r>
              <a:rPr lang="zh-CN" altLang="en-US" dirty="0" smtClean="0"/>
              <a:t> </a:t>
            </a:r>
            <a:r>
              <a:rPr lang="en-US" altLang="zh-CN" dirty="0" smtClean="0"/>
              <a:t>for</a:t>
            </a:r>
            <a:r>
              <a:rPr lang="zh-CN" altLang="en-US" dirty="0" smtClean="0"/>
              <a:t> </a:t>
            </a:r>
            <a:r>
              <a:rPr lang="en-US" altLang="zh-CN" dirty="0" smtClean="0"/>
              <a:t>movie</a:t>
            </a:r>
            <a:endParaRPr lang="zh-CN" altLang="en-US" dirty="0" smtClean="0"/>
          </a:p>
          <a:p>
            <a:pPr lvl="1">
              <a:buFont typeface="Arial" charset="0"/>
              <a:buChar char="•"/>
            </a:pPr>
            <a:r>
              <a:rPr lang="en-US" altLang="zh-CN" dirty="0" smtClean="0"/>
              <a:t>Ice</a:t>
            </a:r>
            <a:r>
              <a:rPr lang="zh-CN" altLang="en-US" dirty="0" smtClean="0"/>
              <a:t> </a:t>
            </a:r>
            <a:r>
              <a:rPr lang="en-US" altLang="zh-CN" dirty="0" smtClean="0"/>
              <a:t>Q</a:t>
            </a:r>
            <a:r>
              <a:rPr lang="zh-CN" altLang="en-US" dirty="0" smtClean="0"/>
              <a:t> </a:t>
            </a:r>
            <a:r>
              <a:rPr lang="en-US" altLang="zh-CN" dirty="0" smtClean="0"/>
              <a:t>restaurant</a:t>
            </a:r>
            <a:endParaRPr lang="zh-CN" altLang="en-US" dirty="0" smtClean="0"/>
          </a:p>
          <a:p>
            <a:pPr lvl="1">
              <a:buFont typeface="Arial" charset="0"/>
              <a:buChar char="•"/>
            </a:pPr>
            <a:r>
              <a:rPr lang="en-US" altLang="zh-CN" dirty="0" smtClean="0"/>
              <a:t>Unique</a:t>
            </a:r>
            <a:r>
              <a:rPr lang="zh-CN" altLang="en-US" dirty="0" smtClean="0"/>
              <a:t> </a:t>
            </a:r>
            <a:r>
              <a:rPr lang="en-US" altLang="zh-CN" dirty="0" smtClean="0"/>
              <a:t>glacier</a:t>
            </a:r>
            <a:r>
              <a:rPr lang="zh-CN" altLang="en-US" dirty="0" smtClean="0"/>
              <a:t> </a:t>
            </a:r>
            <a:r>
              <a:rPr lang="en-US" altLang="zh-CN" dirty="0" smtClean="0"/>
              <a:t>location</a:t>
            </a:r>
            <a:r>
              <a:rPr lang="zh-CN" altLang="en-US" dirty="0" smtClean="0"/>
              <a:t> </a:t>
            </a:r>
            <a:r>
              <a:rPr lang="en-US" altLang="zh-CN" dirty="0" smtClean="0"/>
              <a:t>and</a:t>
            </a:r>
            <a:r>
              <a:rPr lang="zh-CN" altLang="en-US" dirty="0" smtClean="0"/>
              <a:t> </a:t>
            </a:r>
            <a:r>
              <a:rPr lang="en-US" altLang="zh-CN" dirty="0" smtClean="0"/>
              <a:t>accessibility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00" y="2367095"/>
            <a:ext cx="4635500" cy="3594100"/>
          </a:xfrm>
          <a:prstGeom prst="rect">
            <a:avLst/>
          </a:prstGeom>
        </p:spPr>
      </p:pic>
    </p:spTree>
    <p:extLst>
      <p:ext uri="{BB962C8B-B14F-4D97-AF65-F5344CB8AC3E}">
        <p14:creationId xmlns:p14="http://schemas.microsoft.com/office/powerpoint/2010/main" val="17872090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Topics</a:t>
            </a:r>
            <a:r>
              <a:rPr lang="zh-CN" altLang="en-US" dirty="0" smtClean="0"/>
              <a:t> </a:t>
            </a:r>
            <a:r>
              <a:rPr lang="en-US" altLang="zh-CN" dirty="0" smtClean="0"/>
              <a:t>Covered</a:t>
            </a:r>
            <a:endParaRPr lang="en-US" dirty="0"/>
          </a:p>
        </p:txBody>
      </p:sp>
      <p:sp>
        <p:nvSpPr>
          <p:cNvPr id="3" name="Content Placeholder 2"/>
          <p:cNvSpPr>
            <a:spLocks noGrp="1"/>
          </p:cNvSpPr>
          <p:nvPr>
            <p:ph sz="quarter" idx="13"/>
          </p:nvPr>
        </p:nvSpPr>
        <p:spPr/>
        <p:txBody>
          <a:bodyPr/>
          <a:lstStyle/>
          <a:p>
            <a:pPr>
              <a:buFont typeface="Courier New" charset="0"/>
              <a:buChar char="o"/>
            </a:pPr>
            <a:r>
              <a:rPr lang="en-GB" dirty="0"/>
              <a:t>Introduction to public </a:t>
            </a:r>
            <a:r>
              <a:rPr lang="en-GB" dirty="0" smtClean="0"/>
              <a:t>relations</a:t>
            </a:r>
            <a:endParaRPr lang="zh-CN" altLang="en-US" dirty="0" smtClean="0"/>
          </a:p>
          <a:p>
            <a:pPr>
              <a:buFont typeface="Courier New" charset="0"/>
              <a:buChar char="o"/>
            </a:pPr>
            <a:r>
              <a:rPr lang="en-US" dirty="0"/>
              <a:t>Public relations </a:t>
            </a:r>
            <a:r>
              <a:rPr lang="en-US" dirty="0" smtClean="0"/>
              <a:t>techniques</a:t>
            </a:r>
            <a:endParaRPr lang="en-US" dirty="0"/>
          </a:p>
          <a:p>
            <a:pPr>
              <a:buFont typeface="Courier New" charset="0"/>
              <a:buChar char="o"/>
            </a:pPr>
            <a:r>
              <a:rPr lang="en-US" dirty="0"/>
              <a:t>Measuring the impact of public relations efforts</a:t>
            </a:r>
          </a:p>
          <a:p>
            <a:pPr>
              <a:buFont typeface="Courier New" charset="0"/>
              <a:buChar char="o"/>
            </a:pPr>
            <a:endParaRPr lang="en-US" dirty="0"/>
          </a:p>
          <a:p>
            <a:endParaRPr lang="en-US" dirty="0"/>
          </a:p>
        </p:txBody>
      </p:sp>
    </p:spTree>
    <p:extLst>
      <p:ext uri="{BB962C8B-B14F-4D97-AF65-F5344CB8AC3E}">
        <p14:creationId xmlns:p14="http://schemas.microsoft.com/office/powerpoint/2010/main" val="11745230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Spotlight</a:t>
            </a:r>
            <a:r>
              <a:rPr lang="zh-CN" altLang="en-US" dirty="0" smtClean="0"/>
              <a:t/>
            </a:r>
            <a:br>
              <a:rPr lang="zh-CN" altLang="en-US" dirty="0" smtClean="0"/>
            </a:br>
            <a:r>
              <a:rPr lang="zh-CN" altLang="en-US" dirty="0" smtClean="0"/>
              <a:t> </a:t>
            </a:r>
            <a:r>
              <a:rPr lang="en-US" dirty="0" smtClean="0"/>
              <a:t>Susie </a:t>
            </a:r>
            <a:r>
              <a:rPr lang="en-US" dirty="0"/>
              <a:t>English: Perfect PR </a:t>
            </a:r>
            <a:br>
              <a:rPr lang="en-US" dirty="0"/>
            </a:br>
            <a:endParaRPr lang="en-US" dirty="0"/>
          </a:p>
        </p:txBody>
      </p:sp>
      <p:sp>
        <p:nvSpPr>
          <p:cNvPr id="3" name="Content Placeholder 2"/>
          <p:cNvSpPr>
            <a:spLocks noGrp="1"/>
          </p:cNvSpPr>
          <p:nvPr>
            <p:ph sz="quarter" idx="13"/>
          </p:nvPr>
        </p:nvSpPr>
        <p:spPr>
          <a:xfrm>
            <a:off x="393700" y="2367095"/>
            <a:ext cx="4699000" cy="3424107"/>
          </a:xfrm>
        </p:spPr>
        <p:txBody>
          <a:bodyPr>
            <a:normAutofit fontScale="92500" lnSpcReduction="10000"/>
          </a:bodyPr>
          <a:lstStyle/>
          <a:p>
            <a:pPr>
              <a:buFont typeface="Courier New" charset="0"/>
              <a:buChar char="o"/>
            </a:pPr>
            <a:r>
              <a:rPr lang="en-US" altLang="zh-CN" dirty="0"/>
              <a:t>P</a:t>
            </a:r>
            <a:r>
              <a:rPr lang="en-US" dirty="0" smtClean="0"/>
              <a:t>ublic relations</a:t>
            </a:r>
            <a:r>
              <a:rPr lang="zh-CN" altLang="en-US" dirty="0"/>
              <a:t> </a:t>
            </a:r>
            <a:r>
              <a:rPr lang="en-US" altLang="zh-CN" dirty="0" smtClean="0"/>
              <a:t>changed</a:t>
            </a:r>
            <a:r>
              <a:rPr lang="zh-CN" altLang="en-US" dirty="0" smtClean="0"/>
              <a:t> </a:t>
            </a:r>
            <a:r>
              <a:rPr lang="en-US" altLang="zh-CN" dirty="0" smtClean="0"/>
              <a:t>with</a:t>
            </a:r>
            <a:r>
              <a:rPr lang="zh-CN" altLang="en-US" dirty="0" smtClean="0"/>
              <a:t> </a:t>
            </a:r>
            <a:r>
              <a:rPr lang="en-US" dirty="0" smtClean="0"/>
              <a:t>social media</a:t>
            </a:r>
            <a:endParaRPr lang="zh-CN" altLang="en-US" dirty="0" smtClean="0"/>
          </a:p>
          <a:p>
            <a:pPr>
              <a:buFont typeface="Courier New" charset="0"/>
              <a:buChar char="o"/>
            </a:pPr>
            <a:r>
              <a:rPr lang="en-US" altLang="zh-CN" dirty="0"/>
              <a:t>A</a:t>
            </a:r>
            <a:r>
              <a:rPr lang="en-US" dirty="0" smtClean="0"/>
              <a:t> </a:t>
            </a:r>
            <a:r>
              <a:rPr lang="en-US" dirty="0"/>
              <a:t>communications </a:t>
            </a:r>
            <a:r>
              <a:rPr lang="en-US" dirty="0" smtClean="0"/>
              <a:t>director</a:t>
            </a:r>
            <a:r>
              <a:rPr lang="en-US" altLang="zh-CN" dirty="0" smtClean="0"/>
              <a:t>:</a:t>
            </a:r>
            <a:r>
              <a:rPr lang="zh-CN" altLang="en-US" dirty="0" smtClean="0"/>
              <a:t> </a:t>
            </a:r>
            <a:r>
              <a:rPr lang="en-US" dirty="0"/>
              <a:t>keep abreast – and ahead – of the competition. </a:t>
            </a:r>
            <a:r>
              <a:rPr lang="en-US" dirty="0" smtClean="0"/>
              <a:t> </a:t>
            </a:r>
            <a:endParaRPr lang="zh-CN" altLang="en-US" dirty="0" smtClean="0"/>
          </a:p>
          <a:p>
            <a:pPr>
              <a:buFont typeface="Courier New" charset="0"/>
              <a:buChar char="o"/>
            </a:pPr>
            <a:r>
              <a:rPr lang="en-US" altLang="zh-CN" dirty="0"/>
              <a:t>P</a:t>
            </a:r>
            <a:r>
              <a:rPr lang="en-US" dirty="0" smtClean="0"/>
              <a:t>re-requisites </a:t>
            </a:r>
            <a:r>
              <a:rPr lang="en-US" dirty="0"/>
              <a:t>for a career in winter sports PR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600" y="1836605"/>
            <a:ext cx="3454400" cy="5021395"/>
          </a:xfrm>
          <a:prstGeom prst="rect">
            <a:avLst/>
          </a:prstGeom>
        </p:spPr>
      </p:pic>
    </p:spTree>
    <p:extLst>
      <p:ext uri="{BB962C8B-B14F-4D97-AF65-F5344CB8AC3E}">
        <p14:creationId xmlns:p14="http://schemas.microsoft.com/office/powerpoint/2010/main" val="21197029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public relations</a:t>
            </a:r>
            <a:r>
              <a:rPr lang="zh-CN" altLang="en-US" dirty="0"/>
              <a:t/>
            </a:r>
            <a:br>
              <a:rPr lang="zh-CN" altLang="en-US" dirty="0"/>
            </a:br>
            <a:endParaRPr lang="en-US" dirty="0"/>
          </a:p>
        </p:txBody>
      </p:sp>
      <p:sp>
        <p:nvSpPr>
          <p:cNvPr id="3" name="Content Placeholder 2"/>
          <p:cNvSpPr>
            <a:spLocks noGrp="1"/>
          </p:cNvSpPr>
          <p:nvPr>
            <p:ph sz="quarter" idx="13"/>
          </p:nvPr>
        </p:nvSpPr>
        <p:spPr/>
        <p:txBody>
          <a:bodyPr>
            <a:normAutofit/>
          </a:bodyPr>
          <a:lstStyle/>
          <a:p>
            <a:pPr>
              <a:buFont typeface="Courier New" charset="0"/>
              <a:buChar char="o"/>
            </a:pPr>
            <a:r>
              <a:rPr lang="en-US" altLang="zh-CN" dirty="0"/>
              <a:t>T</a:t>
            </a:r>
            <a:r>
              <a:rPr lang="en-US" dirty="0" smtClean="0"/>
              <a:t>ypes </a:t>
            </a:r>
            <a:r>
              <a:rPr lang="en-US" dirty="0"/>
              <a:t>of media available to PR specialists </a:t>
            </a:r>
            <a:endParaRPr lang="zh-CN" altLang="en-US" dirty="0" smtClean="0"/>
          </a:p>
          <a:p>
            <a:pPr lvl="1">
              <a:buFont typeface="Arial" charset="0"/>
              <a:buChar char="•"/>
            </a:pPr>
            <a:r>
              <a:rPr lang="en-US" dirty="0"/>
              <a:t>owned, paid, and earned media </a:t>
            </a:r>
            <a:endParaRPr lang="zh-CN" altLang="en-US" dirty="0" smtClean="0"/>
          </a:p>
          <a:p>
            <a:pPr marL="228600" lvl="1">
              <a:spcBef>
                <a:spcPts val="1000"/>
              </a:spcBef>
              <a:buFont typeface="Courier New" charset="0"/>
              <a:buChar char="o"/>
            </a:pPr>
            <a:r>
              <a:rPr lang="en-US" dirty="0"/>
              <a:t>The three most important roles of PR </a:t>
            </a:r>
            <a:endParaRPr lang="zh-CN" altLang="en-US" dirty="0" smtClean="0"/>
          </a:p>
          <a:p>
            <a:pPr lvl="1">
              <a:buFont typeface="Arial" charset="0"/>
              <a:buChar char="•"/>
            </a:pPr>
            <a:r>
              <a:rPr lang="en-US" dirty="0"/>
              <a:t>maintaining a positive public presence, handling negative publicity, and enhancing the effectiveness of other promotional mix elements </a:t>
            </a:r>
          </a:p>
        </p:txBody>
      </p:sp>
    </p:spTree>
    <p:extLst>
      <p:ext uri="{BB962C8B-B14F-4D97-AF65-F5344CB8AC3E}">
        <p14:creationId xmlns:p14="http://schemas.microsoft.com/office/powerpoint/2010/main" val="17173145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public relations techniques available to marketers </a:t>
            </a:r>
          </a:p>
        </p:txBody>
      </p:sp>
      <p:sp>
        <p:nvSpPr>
          <p:cNvPr id="3" name="Content Placeholder 2"/>
          <p:cNvSpPr>
            <a:spLocks noGrp="1"/>
          </p:cNvSpPr>
          <p:nvPr>
            <p:ph sz="quarter" idx="13"/>
          </p:nvPr>
        </p:nvSpPr>
        <p:spPr/>
        <p:txBody>
          <a:bodyPr/>
          <a:lstStyle/>
          <a:p>
            <a:endParaRPr lang="en-US"/>
          </a:p>
        </p:txBody>
      </p:sp>
      <p:graphicFrame>
        <p:nvGraphicFramePr>
          <p:cNvPr id="4" name="Content Placeholder 8"/>
          <p:cNvGraphicFramePr>
            <a:graphicFrameLocks/>
          </p:cNvGraphicFramePr>
          <p:nvPr>
            <p:extLst>
              <p:ext uri="{D42A27DB-BD31-4B8C-83A1-F6EECF244321}">
                <p14:modId xmlns:p14="http://schemas.microsoft.com/office/powerpoint/2010/main" val="1153489120"/>
              </p:ext>
            </p:extLst>
          </p:nvPr>
        </p:nvGraphicFramePr>
        <p:xfrm>
          <a:off x="571500" y="2074996"/>
          <a:ext cx="7645400" cy="4643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29751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relations techniques</a:t>
            </a:r>
            <a:r>
              <a:rPr lang="en-US" dirty="0"/>
              <a:t/>
            </a:r>
            <a:br>
              <a:rPr lang="en-US" dirty="0"/>
            </a:br>
            <a:endParaRPr lang="en-US" dirty="0"/>
          </a:p>
        </p:txBody>
      </p:sp>
      <p:sp>
        <p:nvSpPr>
          <p:cNvPr id="3" name="Content Placeholder 2"/>
          <p:cNvSpPr>
            <a:spLocks noGrp="1"/>
          </p:cNvSpPr>
          <p:nvPr>
            <p:ph sz="quarter" idx="13"/>
          </p:nvPr>
        </p:nvSpPr>
        <p:spPr>
          <a:xfrm>
            <a:off x="406398" y="2367094"/>
            <a:ext cx="4324352" cy="3424107"/>
          </a:xfrm>
        </p:spPr>
        <p:txBody>
          <a:bodyPr>
            <a:noAutofit/>
          </a:bodyPr>
          <a:lstStyle/>
          <a:p>
            <a:pPr>
              <a:buFont typeface="Courier New" charset="0"/>
              <a:buChar char="o"/>
            </a:pPr>
            <a:r>
              <a:rPr lang="en-GB" sz="2400" dirty="0"/>
              <a:t>Press releases and press conferences</a:t>
            </a:r>
            <a:endParaRPr lang="en-US" sz="2400" dirty="0"/>
          </a:p>
          <a:p>
            <a:pPr>
              <a:buFont typeface="Courier New" charset="0"/>
              <a:buChar char="o"/>
            </a:pPr>
            <a:r>
              <a:rPr lang="en-US" sz="2400" dirty="0"/>
              <a:t>FAM trips </a:t>
            </a:r>
            <a:endParaRPr lang="zh-CN" altLang="en-US" sz="2400" dirty="0" smtClean="0"/>
          </a:p>
          <a:p>
            <a:pPr>
              <a:buFont typeface="Courier New" charset="0"/>
              <a:buChar char="o"/>
            </a:pPr>
            <a:r>
              <a:rPr lang="en-US" sz="2400" dirty="0"/>
              <a:t>Travel exhibitions and road shows</a:t>
            </a:r>
          </a:p>
          <a:p>
            <a:pPr>
              <a:buFont typeface="Courier New" charset="0"/>
              <a:buChar char="o"/>
            </a:pPr>
            <a:r>
              <a:rPr lang="en-US" sz="2400" dirty="0"/>
              <a:t>Hosting and sponsoring events</a:t>
            </a:r>
          </a:p>
          <a:p>
            <a:pPr>
              <a:buFont typeface="Courier New" charset="0"/>
              <a:buChar char="o"/>
            </a:pPr>
            <a:r>
              <a:rPr lang="en-US" sz="2400" dirty="0"/>
              <a:t>Cause related marketing </a:t>
            </a:r>
          </a:p>
          <a:p>
            <a:pPr>
              <a:buFont typeface="Courier New" charset="0"/>
              <a:buChar char="o"/>
            </a:pPr>
            <a:endParaRPr lang="en-US" sz="2400" dirty="0"/>
          </a:p>
          <a:p>
            <a:pPr>
              <a:buFont typeface="Courier New" charset="0"/>
              <a:buChar char="o"/>
            </a:pPr>
            <a:endParaRPr lang="en-US" sz="2400" dirty="0"/>
          </a:p>
        </p:txBody>
      </p:sp>
      <p:sp>
        <p:nvSpPr>
          <p:cNvPr id="4" name="Content Placeholder 3"/>
          <p:cNvSpPr>
            <a:spLocks noGrp="1"/>
          </p:cNvSpPr>
          <p:nvPr>
            <p:ph sz="quarter" idx="14"/>
          </p:nvPr>
        </p:nvSpPr>
        <p:spPr>
          <a:xfrm>
            <a:off x="4730750" y="2367095"/>
            <a:ext cx="4514850" cy="3424107"/>
          </a:xfrm>
        </p:spPr>
        <p:txBody>
          <a:bodyPr>
            <a:normAutofit fontScale="92500" lnSpcReduction="10000"/>
          </a:bodyPr>
          <a:lstStyle/>
          <a:p>
            <a:pPr>
              <a:buFont typeface="Courier New" charset="0"/>
              <a:buChar char="o"/>
            </a:pPr>
            <a:r>
              <a:rPr lang="en-US" dirty="0"/>
              <a:t>Social media</a:t>
            </a:r>
          </a:p>
          <a:p>
            <a:pPr>
              <a:buFont typeface="Courier New" charset="0"/>
              <a:buChar char="o"/>
            </a:pPr>
            <a:r>
              <a:rPr lang="en-US" dirty="0"/>
              <a:t>Publications</a:t>
            </a:r>
          </a:p>
          <a:p>
            <a:pPr>
              <a:buFont typeface="Courier New" charset="0"/>
              <a:buChar char="o"/>
            </a:pPr>
            <a:r>
              <a:rPr lang="en-US" dirty="0"/>
              <a:t>Winning or sponsoring awards</a:t>
            </a:r>
          </a:p>
          <a:p>
            <a:pPr>
              <a:buFont typeface="Courier New" charset="0"/>
              <a:buChar char="o"/>
            </a:pPr>
            <a:r>
              <a:rPr lang="en-US" dirty="0"/>
              <a:t>Celebrity endorsement </a:t>
            </a:r>
          </a:p>
          <a:p>
            <a:pPr>
              <a:buFont typeface="Courier New" charset="0"/>
              <a:buChar char="o"/>
            </a:pPr>
            <a:r>
              <a:rPr lang="en-US" dirty="0"/>
              <a:t>Product placement and branded entertainment</a:t>
            </a:r>
          </a:p>
          <a:p>
            <a:endParaRPr lang="en-US" dirty="0"/>
          </a:p>
        </p:txBody>
      </p:sp>
    </p:spTree>
    <p:extLst>
      <p:ext uri="{BB962C8B-B14F-4D97-AF65-F5344CB8AC3E}">
        <p14:creationId xmlns:p14="http://schemas.microsoft.com/office/powerpoint/2010/main" val="19575579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44" y="389920"/>
            <a:ext cx="8331200" cy="1596177"/>
          </a:xfrm>
        </p:spPr>
        <p:txBody>
          <a:bodyPr/>
          <a:lstStyle/>
          <a:p>
            <a:r>
              <a:rPr lang="en-US"/>
              <a:t>A checklist for putting a FAM trip together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14929064"/>
              </p:ext>
            </p:extLst>
          </p:nvPr>
        </p:nvGraphicFramePr>
        <p:xfrm>
          <a:off x="555521" y="1524000"/>
          <a:ext cx="7918245" cy="4853050"/>
        </p:xfrm>
        <a:graphic>
          <a:graphicData uri="http://schemas.openxmlformats.org/drawingml/2006/table">
            <a:tbl>
              <a:tblPr firstRow="1" firstCol="1" bandRow="1"/>
              <a:tblGrid>
                <a:gridCol w="1397336"/>
                <a:gridCol w="6520909"/>
              </a:tblGrid>
              <a:tr h="238761">
                <a:tc>
                  <a:txBody>
                    <a:bodyPr/>
                    <a:lstStyle/>
                    <a:p>
                      <a:pPr marL="0" marR="0">
                        <a:spcBef>
                          <a:spcPts val="0"/>
                        </a:spcBef>
                        <a:spcAft>
                          <a:spcPts val="0"/>
                        </a:spcAft>
                      </a:pPr>
                      <a:r>
                        <a:rPr lang="en-US" sz="900" b="1">
                          <a:effectLst/>
                          <a:latin typeface="Times New Roman" charset="0"/>
                          <a:ea typeface="ＭＳ 明朝" charset="-128"/>
                          <a:cs typeface="Times New Roman" charset="0"/>
                        </a:rPr>
                        <a:t>Checklist</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b="1" smtClean="0">
                          <a:effectLst/>
                          <a:latin typeface="Times New Roman" charset="0"/>
                          <a:ea typeface="ＭＳ 明朝" charset="-128"/>
                          <a:cs typeface="Times New Roman" charset="0"/>
                        </a:rPr>
                        <a:t>Explanation</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406">
                <a:tc>
                  <a:txBody>
                    <a:bodyPr/>
                    <a:lstStyle/>
                    <a:p>
                      <a:pPr marL="0" marR="0">
                        <a:spcBef>
                          <a:spcPts val="0"/>
                        </a:spcBef>
                        <a:spcAft>
                          <a:spcPts val="0"/>
                        </a:spcAft>
                      </a:pPr>
                      <a:r>
                        <a:rPr lang="en-US" sz="900" b="1">
                          <a:effectLst/>
                          <a:latin typeface="Times New Roman" charset="0"/>
                          <a:ea typeface="ＭＳ 明朝" charset="-128"/>
                          <a:cs typeface="Times New Roman" charset="0"/>
                        </a:rPr>
                        <a:t>Plan ahead</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smtClean="0">
                          <a:effectLst/>
                          <a:latin typeface="Times New Roman" charset="0"/>
                          <a:ea typeface="ＭＳ 明朝" charset="-128"/>
                          <a:cs typeface="Times New Roman" charset="0"/>
                        </a:rPr>
                        <a:t>There is never a great time to give comp rooms or ski passes etc., but most destinations are seasonal and factor in the cost of FAM trips to their overall marketing and public relations budget. So if you can, pick a relatively low occupancy week. </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406">
                <a:tc>
                  <a:txBody>
                    <a:bodyPr/>
                    <a:lstStyle/>
                    <a:p>
                      <a:pPr marL="0" marR="0">
                        <a:spcBef>
                          <a:spcPts val="0"/>
                        </a:spcBef>
                        <a:spcAft>
                          <a:spcPts val="0"/>
                        </a:spcAft>
                      </a:pPr>
                      <a:r>
                        <a:rPr lang="en-US" sz="900" b="1">
                          <a:effectLst/>
                          <a:latin typeface="Times New Roman" charset="0"/>
                          <a:ea typeface="ＭＳ 明朝" charset="-128"/>
                          <a:cs typeface="Times New Roman" charset="0"/>
                        </a:rPr>
                        <a:t>Gather media lists</a:t>
                      </a:r>
                      <a:r>
                        <a:rPr lang="en-US" sz="900">
                          <a:effectLst/>
                          <a:latin typeface="Times New Roman" charset="0"/>
                          <a:ea typeface="ＭＳ 明朝" charset="-128"/>
                          <a:cs typeface="Times New Roman" charset="0"/>
                        </a:rPr>
                        <a:t> </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dirty="0" smtClean="0">
                          <a:effectLst/>
                          <a:latin typeface="Times New Roman" charset="0"/>
                          <a:ea typeface="ＭＳ 明朝" charset="-128"/>
                          <a:cs typeface="Times New Roman" charset="0"/>
                        </a:rPr>
                        <a:t>You need to prioritize as to who is a priority to invite and why. You need to be strategic about every invitation that will go out. Established and trusted travel writers make great guests, because they could write multiple stories on your destination which may be picked up by two or more publications.</a:t>
                      </a:r>
                      <a:endParaRPr lang="en-US" sz="900" dirty="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406">
                <a:tc>
                  <a:txBody>
                    <a:bodyPr/>
                    <a:lstStyle/>
                    <a:p>
                      <a:pPr marL="0" marR="0">
                        <a:spcBef>
                          <a:spcPts val="0"/>
                        </a:spcBef>
                        <a:spcAft>
                          <a:spcPts val="0"/>
                        </a:spcAft>
                      </a:pPr>
                      <a:r>
                        <a:rPr lang="en-US" sz="900" b="1">
                          <a:effectLst/>
                          <a:latin typeface="Times New Roman" charset="0"/>
                          <a:ea typeface="ＭＳ 明朝" charset="-128"/>
                          <a:cs typeface="Times New Roman" charset="0"/>
                        </a:rPr>
                        <a:t>Seek help from your local CVB</a:t>
                      </a:r>
                      <a:r>
                        <a:rPr lang="en-US" sz="900">
                          <a:effectLst/>
                          <a:latin typeface="Times New Roman" charset="0"/>
                          <a:ea typeface="ＭＳ 明朝" charset="-128"/>
                          <a:cs typeface="Times New Roman" charset="0"/>
                        </a:rPr>
                        <a:t> </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dirty="0" smtClean="0">
                          <a:effectLst/>
                          <a:latin typeface="Times New Roman" charset="0"/>
                          <a:ea typeface="ＭＳ 明朝" charset="-128"/>
                          <a:cs typeface="Times New Roman" charset="0"/>
                        </a:rPr>
                        <a:t>The local visitors' bureau is a great resource for media lists, verifying reporters' backgrounds, and other information. They may also help you with providing fillers, such as access to city sites and venues, or partnering restaurants, which will make your press trip a full experience. CVBs can also assist with transportation contacts and more.</a:t>
                      </a:r>
                      <a:endParaRPr lang="en-US" sz="900" dirty="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406">
                <a:tc>
                  <a:txBody>
                    <a:bodyPr/>
                    <a:lstStyle/>
                    <a:p>
                      <a:pPr marL="0" marR="0">
                        <a:spcBef>
                          <a:spcPts val="0"/>
                        </a:spcBef>
                        <a:spcAft>
                          <a:spcPts val="0"/>
                        </a:spcAft>
                      </a:pPr>
                      <a:r>
                        <a:rPr lang="en-US" sz="900" b="1">
                          <a:effectLst/>
                          <a:latin typeface="Times New Roman" charset="0"/>
                          <a:ea typeface="ＭＳ 明朝" charset="-128"/>
                          <a:cs typeface="Times New Roman" charset="0"/>
                        </a:rPr>
                        <a:t>Decide what expenses to cover</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139700" algn="l"/>
                          <a:tab pos="457200" algn="l"/>
                        </a:tabLst>
                      </a:pPr>
                      <a:r>
                        <a:rPr lang="en-US" sz="900" smtClean="0">
                          <a:effectLst/>
                          <a:latin typeface="Times New Roman" charset="0"/>
                          <a:ea typeface="ＭＳ 明朝" charset="-128"/>
                          <a:cs typeface="Times New Roman" charset="0"/>
                        </a:rPr>
                        <a:t>You should research what the norm is for your area by asking your CVB, and then make your decision. Naturally, room, tax and breakfast should be included for everyone, as well as access to amenities. Your itinerary should include airport transfers for those flying, and parking passes for those who are driving.</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0270">
                <a:tc>
                  <a:txBody>
                    <a:bodyPr/>
                    <a:lstStyle/>
                    <a:p>
                      <a:pPr marL="0" marR="0">
                        <a:spcBef>
                          <a:spcPts val="0"/>
                        </a:spcBef>
                        <a:spcAft>
                          <a:spcPts val="0"/>
                        </a:spcAft>
                      </a:pPr>
                      <a:r>
                        <a:rPr lang="en-US" sz="900" b="1">
                          <a:effectLst/>
                          <a:latin typeface="Times New Roman" charset="0"/>
                          <a:ea typeface="ＭＳ 明朝" charset="-128"/>
                          <a:cs typeface="Times New Roman" charset="0"/>
                        </a:rPr>
                        <a:t>Create an interesting itinerary</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dirty="0" smtClean="0">
                          <a:effectLst/>
                          <a:latin typeface="Times New Roman" charset="0"/>
                          <a:ea typeface="ＭＳ 明朝" charset="-128"/>
                          <a:cs typeface="Times New Roman" charset="0"/>
                        </a:rPr>
                        <a:t>Most journalists will want to have a variety of memorable experiences to write about. You should welcome this opportunity to "sell" your destination. Be creative and informative in your descriptions.</a:t>
                      </a:r>
                      <a:endParaRPr lang="en-US" sz="900" dirty="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0270">
                <a:tc>
                  <a:txBody>
                    <a:bodyPr/>
                    <a:lstStyle/>
                    <a:p>
                      <a:pPr marL="0" marR="0">
                        <a:spcBef>
                          <a:spcPts val="0"/>
                        </a:spcBef>
                        <a:spcAft>
                          <a:spcPts val="0"/>
                        </a:spcAft>
                      </a:pPr>
                      <a:r>
                        <a:rPr lang="en-US" sz="900" b="1">
                          <a:effectLst/>
                          <a:latin typeface="Times New Roman" charset="0"/>
                          <a:ea typeface="ＭＳ 明朝" charset="-128"/>
                          <a:cs typeface="Times New Roman" charset="0"/>
                        </a:rPr>
                        <a:t>Send the invitations</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smtClean="0">
                          <a:effectLst/>
                          <a:latin typeface="Times New Roman" charset="0"/>
                          <a:ea typeface="ＭＳ 明朝" charset="-128"/>
                          <a:cs typeface="Times New Roman" charset="0"/>
                        </a:rPr>
                        <a:t>Send out invitations 6-8 months in advance and track the RSVPs. Online invitations are effective and acceptable these days. Once the media RSVP, you can send a more detailed itinerary about the press trip.</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0541">
                <a:tc>
                  <a:txBody>
                    <a:bodyPr/>
                    <a:lstStyle/>
                    <a:p>
                      <a:pPr marL="0" marR="0">
                        <a:spcBef>
                          <a:spcPts val="0"/>
                        </a:spcBef>
                        <a:spcAft>
                          <a:spcPts val="0"/>
                        </a:spcAft>
                      </a:pPr>
                      <a:r>
                        <a:rPr lang="en-US" sz="900" b="1">
                          <a:effectLst/>
                          <a:latin typeface="Times New Roman" charset="0"/>
                          <a:ea typeface="ＭＳ 明朝" charset="-128"/>
                          <a:cs typeface="Times New Roman" charset="0"/>
                        </a:rPr>
                        <a:t>Block the right rooms</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smtClean="0">
                          <a:effectLst/>
                          <a:latin typeface="Times New Roman" charset="0"/>
                          <a:ea typeface="ＭＳ 明朝" charset="-128"/>
                          <a:cs typeface="Times New Roman" charset="0"/>
                        </a:rPr>
                        <a:t>You must be willing to give up several VIP guestrooms out of your block in order to accommodate the press. The media are used to being wowed and you need to provide that extra touch, which will make their stay at your property unforgettable. Remember, the good ones are getting numerous offers and only have a finite amount of time. So be grateful that they want to spend time with you. </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0270">
                <a:tc>
                  <a:txBody>
                    <a:bodyPr/>
                    <a:lstStyle/>
                    <a:p>
                      <a:pPr marL="0" marR="0">
                        <a:spcBef>
                          <a:spcPts val="0"/>
                        </a:spcBef>
                        <a:spcAft>
                          <a:spcPts val="0"/>
                        </a:spcAft>
                      </a:pPr>
                      <a:r>
                        <a:rPr lang="en-US" sz="900" b="1">
                          <a:effectLst/>
                          <a:latin typeface="Times New Roman" charset="0"/>
                          <a:ea typeface="ＭＳ 明朝" charset="-128"/>
                          <a:cs typeface="Times New Roman" charset="0"/>
                        </a:rPr>
                        <a:t>Establish goals of FAM trip</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smtClean="0">
                          <a:effectLst/>
                          <a:latin typeface="Times New Roman" charset="0"/>
                          <a:ea typeface="ＭＳ 明朝" charset="-128"/>
                          <a:cs typeface="Times New Roman" charset="0"/>
                        </a:rPr>
                        <a:t>Discuss with your team what you are looking to accomplish from this expense. Once you strategically determine the goals of the trip, it will be easier to track its success and consider repeating another one in the future. </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0541">
                <a:tc>
                  <a:txBody>
                    <a:bodyPr/>
                    <a:lstStyle/>
                    <a:p>
                      <a:pPr marL="0" marR="0">
                        <a:spcBef>
                          <a:spcPts val="0"/>
                        </a:spcBef>
                        <a:spcAft>
                          <a:spcPts val="0"/>
                        </a:spcAft>
                      </a:pPr>
                      <a:r>
                        <a:rPr lang="en-US" sz="900" b="1">
                          <a:effectLst/>
                          <a:latin typeface="Times New Roman" charset="0"/>
                          <a:ea typeface="ＭＳ 明朝" charset="-128"/>
                          <a:cs typeface="Times New Roman" charset="0"/>
                        </a:rPr>
                        <a:t>Research media</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smtClean="0">
                          <a:effectLst/>
                          <a:latin typeface="Times New Roman" charset="0"/>
                          <a:ea typeface="ＭＳ 明朝" charset="-128"/>
                          <a:cs typeface="Times New Roman" charset="0"/>
                        </a:rPr>
                        <a:t>There are several online sources where you can research more about the arriving guests. Information is crucial to understanding more about them, and your can customize their stay accordingly. For instance, if you read in a writer's profile that s/he is a vegetarian, you can let the Chef know in advance. These are the things that your guests will remember.</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0270">
                <a:tc>
                  <a:txBody>
                    <a:bodyPr/>
                    <a:lstStyle/>
                    <a:p>
                      <a:pPr marL="0" marR="0">
                        <a:spcBef>
                          <a:spcPts val="0"/>
                        </a:spcBef>
                        <a:spcAft>
                          <a:spcPts val="0"/>
                        </a:spcAft>
                      </a:pPr>
                      <a:r>
                        <a:rPr lang="en-US" sz="900" b="1">
                          <a:effectLst/>
                          <a:latin typeface="Times New Roman" charset="0"/>
                          <a:ea typeface="ＭＳ 明朝" charset="-128"/>
                          <a:cs typeface="Times New Roman" charset="0"/>
                        </a:rPr>
                        <a:t>Welcome gifts</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smtClean="0">
                          <a:effectLst/>
                          <a:latin typeface="Times New Roman" charset="0"/>
                          <a:ea typeface="ＭＳ 明朝" charset="-128"/>
                          <a:cs typeface="Times New Roman" charset="0"/>
                        </a:rPr>
                        <a:t>These can make quite an impact so put some thought into these gifts. Make sure you provide a welcome letter, a press kit with contact information, along with any CVB materials, such as lift tickets, free passes, etc. in a separate gift bag.</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0541">
                <a:tc>
                  <a:txBody>
                    <a:bodyPr/>
                    <a:lstStyle/>
                    <a:p>
                      <a:pPr marL="0" marR="0">
                        <a:spcBef>
                          <a:spcPts val="0"/>
                        </a:spcBef>
                        <a:spcAft>
                          <a:spcPts val="0"/>
                        </a:spcAft>
                      </a:pPr>
                      <a:r>
                        <a:rPr lang="en-US" sz="900" b="1">
                          <a:effectLst/>
                          <a:latin typeface="Times New Roman" charset="0"/>
                          <a:ea typeface="ＭＳ 明朝" charset="-128"/>
                          <a:cs typeface="Times New Roman" charset="0"/>
                        </a:rPr>
                        <a:t>Dedicate one PR Professional as the main contact</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139700" algn="l"/>
                          <a:tab pos="457200" algn="l"/>
                        </a:tabLst>
                      </a:pPr>
                      <a:r>
                        <a:rPr lang="en-US" sz="900" smtClean="0">
                          <a:effectLst/>
                          <a:latin typeface="Times New Roman" charset="0"/>
                          <a:ea typeface="ＭＳ 明朝" charset="-128"/>
                          <a:cs typeface="Times New Roman" charset="0"/>
                        </a:rPr>
                        <a:t>The PR specialist will be the best and most informed contact for the press to ask questions and give tours. The PR contact also has experience in suggesting angles and pointing out special features to the media. The PR contact is also the most appropriate for any media follow-up questions after the FAM trip, as well as facilitating requests for photos and setting up interviews.</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0541">
                <a:tc>
                  <a:txBody>
                    <a:bodyPr/>
                    <a:lstStyle/>
                    <a:p>
                      <a:pPr marL="0" marR="0">
                        <a:spcBef>
                          <a:spcPts val="0"/>
                        </a:spcBef>
                        <a:spcAft>
                          <a:spcPts val="0"/>
                        </a:spcAft>
                      </a:pPr>
                      <a:r>
                        <a:rPr lang="en-US" sz="900" b="1">
                          <a:effectLst/>
                          <a:latin typeface="Times New Roman" charset="0"/>
                          <a:ea typeface="ＭＳ 明朝" charset="-128"/>
                          <a:cs typeface="Times New Roman" charset="0"/>
                        </a:rPr>
                        <a:t>Continue to nurture the relationship</a:t>
                      </a:r>
                      <a:endParaRPr lang="en-US" sz="90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139700" algn="l"/>
                          <a:tab pos="457200" algn="l"/>
                        </a:tabLst>
                      </a:pPr>
                      <a:r>
                        <a:rPr lang="en-US" sz="900" dirty="0" smtClean="0">
                          <a:effectLst/>
                          <a:latin typeface="Times New Roman" charset="0"/>
                          <a:ea typeface="ＭＳ 明朝" charset="-128"/>
                          <a:cs typeface="Times New Roman" charset="0"/>
                        </a:rPr>
                        <a:t>Finally, after the FAM trip is over, the publication date of each article may vary depending on editorial calendars, but make sure to maintain the relationship with each writer. These are opinion leaders of the travel industry and the more reason you give them to talk about your destination, the more vacations you will eventually sell, and the better your image will become through editorial endorsement.</a:t>
                      </a:r>
                      <a:endParaRPr lang="en-US" sz="900" dirty="0">
                        <a:effectLst/>
                        <a:latin typeface="Cambria" charset="0"/>
                        <a:ea typeface="ＭＳ 明朝" charset="-128"/>
                        <a:cs typeface="Times New Roman" charset="0"/>
                      </a:endParaRPr>
                    </a:p>
                  </a:txBody>
                  <a:tcPr marL="37767" marR="37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4"/>
          <p:cNvSpPr/>
          <p:nvPr/>
        </p:nvSpPr>
        <p:spPr>
          <a:xfrm>
            <a:off x="5550229" y="6442202"/>
            <a:ext cx="3345916" cy="369332"/>
          </a:xfrm>
          <a:prstGeom prst="rect">
            <a:avLst/>
          </a:prstGeom>
        </p:spPr>
        <p:txBody>
          <a:bodyPr wrap="none">
            <a:spAutoFit/>
          </a:bodyPr>
          <a:lstStyle/>
          <a:p>
            <a:r>
              <a:rPr lang="en-US" dirty="0">
                <a:latin typeface="Times New Roman" charset="0"/>
                <a:ea typeface="ＭＳ 明朝" charset="-128"/>
              </a:rPr>
              <a:t>Source: Adapted from Lutz, 2014</a:t>
            </a:r>
            <a:r>
              <a:rPr lang="en-US" dirty="0"/>
              <a:t> </a:t>
            </a:r>
          </a:p>
        </p:txBody>
      </p:sp>
    </p:spTree>
    <p:extLst>
      <p:ext uri="{BB962C8B-B14F-4D97-AF65-F5344CB8AC3E}">
        <p14:creationId xmlns:p14="http://schemas.microsoft.com/office/powerpoint/2010/main" val="1154037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Branding approaches to CRM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97298305"/>
              </p:ext>
            </p:extLst>
          </p:nvPr>
        </p:nvGraphicFramePr>
        <p:xfrm>
          <a:off x="1168401" y="2095501"/>
          <a:ext cx="6883398" cy="4216398"/>
        </p:xfrm>
        <a:graphic>
          <a:graphicData uri="http://schemas.openxmlformats.org/drawingml/2006/table">
            <a:tbl>
              <a:tblPr firstRow="1" firstCol="1" bandRow="1"/>
              <a:tblGrid>
                <a:gridCol w="1644700"/>
                <a:gridCol w="1228371"/>
                <a:gridCol w="1256969"/>
                <a:gridCol w="1376679"/>
                <a:gridCol w="1376679"/>
              </a:tblGrid>
              <a:tr h="386236">
                <a:tc>
                  <a:txBody>
                    <a:bodyPr/>
                    <a:lstStyle/>
                    <a:p>
                      <a:pPr marL="0" marR="0">
                        <a:spcBef>
                          <a:spcPts val="0"/>
                        </a:spcBef>
                        <a:spcAft>
                          <a:spcPts val="0"/>
                        </a:spcAft>
                      </a:pPr>
                      <a:r>
                        <a:rPr lang="en-US" sz="1000" b="1">
                          <a:effectLst/>
                          <a:latin typeface="Times New Roman" charset="0"/>
                          <a:ea typeface="ＭＳ 明朝" charset="-128"/>
                          <a:cs typeface="Times New Roman" charset="0"/>
                        </a:rPr>
                        <a:t>Features</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ＭＳ 明朝" charset="-128"/>
                          <a:cs typeface="Times New Roman" charset="0"/>
                        </a:rPr>
                        <a:t>Autonomously Branded</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ＭＳ 明朝" charset="-128"/>
                          <a:cs typeface="Times New Roman" charset="0"/>
                        </a:rPr>
                        <a:t>Co-Branded</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ＭＳ 明朝" charset="-128"/>
                          <a:cs typeface="Times New Roman" charset="0"/>
                        </a:rPr>
                        <a:t>House Branded</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b="1">
                          <a:effectLst/>
                          <a:latin typeface="Times New Roman" charset="0"/>
                          <a:ea typeface="ＭＳ 明朝" charset="-128"/>
                          <a:cs typeface="Times New Roman" charset="0"/>
                        </a:rPr>
                        <a:t>Industry Branded</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9352">
                <a:tc>
                  <a:txBody>
                    <a:bodyPr/>
                    <a:lstStyle/>
                    <a:p>
                      <a:pPr marL="0" marR="0">
                        <a:spcBef>
                          <a:spcPts val="0"/>
                        </a:spcBef>
                        <a:spcAft>
                          <a:spcPts val="1200"/>
                        </a:spcAft>
                      </a:pPr>
                      <a:r>
                        <a:rPr lang="en-US" sz="1000" b="1">
                          <a:effectLst/>
                          <a:latin typeface="Times New Roman" charset="0"/>
                          <a:ea typeface="ＭＳ 明朝" charset="-128"/>
                          <a:cs typeface="Times New Roman" charset="0"/>
                        </a:rPr>
                        <a:t>Charity reputation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Established/ independent of company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ＭＳ 明朝" charset="-128"/>
                          <a:cs typeface="Times New Roman" charset="0"/>
                        </a:rPr>
                        <a:t>Tied to company and charity</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Company dependent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Established/ independent of industry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72470">
                <a:tc>
                  <a:txBody>
                    <a:bodyPr/>
                    <a:lstStyle/>
                    <a:p>
                      <a:pPr marL="0" marR="0">
                        <a:spcBef>
                          <a:spcPts val="0"/>
                        </a:spcBef>
                        <a:spcAft>
                          <a:spcPts val="1200"/>
                        </a:spcAft>
                      </a:pPr>
                      <a:r>
                        <a:rPr lang="en-US" sz="1000" b="1">
                          <a:effectLst/>
                          <a:latin typeface="Times New Roman" charset="0"/>
                          <a:ea typeface="ＭＳ 明朝" charset="-128"/>
                          <a:cs typeface="Times New Roman" charset="0"/>
                        </a:rPr>
                        <a:t>Company’s involvement in charity administration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None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ＭＳ 明朝" charset="-128"/>
                          <a:cs typeface="Times New Roman" charset="0"/>
                        </a:rPr>
                        <a:t>Partial to jointly administered</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dirty="0">
                          <a:effectLst/>
                          <a:latin typeface="Times New Roman" charset="0"/>
                          <a:ea typeface="ＭＳ 明朝" charset="-128"/>
                          <a:cs typeface="Times New Roman" charset="0"/>
                        </a:rPr>
                        <a:t>Company controlled </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None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72470">
                <a:tc>
                  <a:txBody>
                    <a:bodyPr/>
                    <a:lstStyle/>
                    <a:p>
                      <a:pPr marL="0" marR="0">
                        <a:spcBef>
                          <a:spcPts val="0"/>
                        </a:spcBef>
                        <a:spcAft>
                          <a:spcPts val="1200"/>
                        </a:spcAft>
                      </a:pPr>
                      <a:r>
                        <a:rPr lang="en-US" sz="1000" b="1">
                          <a:effectLst/>
                          <a:latin typeface="Times New Roman" charset="0"/>
                          <a:ea typeface="ＭＳ 明朝" charset="-128"/>
                          <a:cs typeface="Times New Roman" charset="0"/>
                        </a:rPr>
                        <a:t>Company control over charity use of funds raised by CRM Program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Limited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ＭＳ 明朝" charset="-128"/>
                          <a:cs typeface="Times New Roman" charset="0"/>
                        </a:rPr>
                        <a:t>Some influence</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dirty="0">
                          <a:effectLst/>
                          <a:latin typeface="Times New Roman" charset="0"/>
                          <a:ea typeface="ＭＳ 明朝" charset="-128"/>
                          <a:cs typeface="Times New Roman" charset="0"/>
                        </a:rPr>
                        <a:t>Complete </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dirty="0">
                          <a:effectLst/>
                          <a:latin typeface="Times New Roman" charset="0"/>
                          <a:ea typeface="ＭＳ 明朝" charset="-128"/>
                          <a:cs typeface="Times New Roman" charset="0"/>
                        </a:rPr>
                        <a:t>Limited </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9352">
                <a:tc>
                  <a:txBody>
                    <a:bodyPr/>
                    <a:lstStyle/>
                    <a:p>
                      <a:pPr marL="0" marR="0">
                        <a:spcBef>
                          <a:spcPts val="0"/>
                        </a:spcBef>
                        <a:spcAft>
                          <a:spcPts val="1200"/>
                        </a:spcAft>
                      </a:pPr>
                      <a:r>
                        <a:rPr lang="en-US" sz="1000" b="1">
                          <a:effectLst/>
                          <a:latin typeface="Times New Roman" charset="0"/>
                          <a:ea typeface="ＭＳ 明朝" charset="-128"/>
                          <a:cs typeface="Times New Roman" charset="0"/>
                        </a:rPr>
                        <a:t>Strategic opportunity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Leverage external brand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ＭＳ 明朝" charset="-128"/>
                          <a:cs typeface="Times New Roman" charset="0"/>
                        </a:rPr>
                        <a:t>Leverage brand congruence</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Support existing company/product brand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dirty="0">
                          <a:effectLst/>
                          <a:latin typeface="Times New Roman" charset="0"/>
                          <a:ea typeface="ＭＳ 明朝" charset="-128"/>
                          <a:cs typeface="Times New Roman" charset="0"/>
                        </a:rPr>
                        <a:t>Leverage industry brand </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26518">
                <a:tc>
                  <a:txBody>
                    <a:bodyPr/>
                    <a:lstStyle/>
                    <a:p>
                      <a:pPr marL="0" marR="0">
                        <a:spcBef>
                          <a:spcPts val="0"/>
                        </a:spcBef>
                        <a:spcAft>
                          <a:spcPts val="1200"/>
                        </a:spcAft>
                      </a:pPr>
                      <a:r>
                        <a:rPr lang="en-US" sz="1000" b="1">
                          <a:effectLst/>
                          <a:latin typeface="Times New Roman" charset="0"/>
                          <a:ea typeface="ＭＳ 明朝" charset="-128"/>
                          <a:cs typeface="Times New Roman" charset="0"/>
                        </a:rPr>
                        <a:t>CRM promotional objective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Demonstrate firm-charity congruence where not obvious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dirty="0">
                          <a:effectLst/>
                          <a:latin typeface="Times New Roman" charset="0"/>
                          <a:ea typeface="ＭＳ 明朝" charset="-128"/>
                          <a:cs typeface="Times New Roman" charset="0"/>
                        </a:rPr>
                        <a:t>Demonstrate firm-charity brand congruence </a:t>
                      </a:r>
                      <a:endParaRPr lang="en-US" sz="1000" dirty="0">
                        <a:effectLst/>
                        <a:latin typeface="Cambria" charset="0"/>
                        <a:ea typeface="ＭＳ 明朝" charset="-128"/>
                        <a:cs typeface="Times New Roman" charset="0"/>
                      </a:endParaRPr>
                    </a:p>
                    <a:p>
                      <a:pPr marL="0" marR="0">
                        <a:spcBef>
                          <a:spcPts val="0"/>
                        </a:spcBef>
                        <a:spcAft>
                          <a:spcPts val="0"/>
                        </a:spcAft>
                      </a:pPr>
                      <a:r>
                        <a:rPr lang="en-US" sz="1000" dirty="0">
                          <a:effectLst/>
                          <a:latin typeface="Times New Roman" charset="0"/>
                          <a:ea typeface="ＭＳ 明朝" charset="-128"/>
                          <a:cs typeface="Times New Roman" charset="0"/>
                        </a:rPr>
                        <a:t> </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a:effectLst/>
                          <a:latin typeface="Times New Roman" charset="0"/>
                          <a:ea typeface="ＭＳ 明朝" charset="-128"/>
                          <a:cs typeface="Times New Roman" charset="0"/>
                        </a:rPr>
                        <a:t>Promote firm’s commitment </a:t>
                      </a:r>
                      <a:endParaRPr lang="en-US" sz="1000">
                        <a:effectLst/>
                        <a:latin typeface="Cambria" charset="0"/>
                        <a:ea typeface="ＭＳ 明朝" charset="-128"/>
                        <a:cs typeface="Times New Roman" charset="0"/>
                      </a:endParaRPr>
                    </a:p>
                    <a:p>
                      <a:pPr marL="0" marR="0">
                        <a:spcBef>
                          <a:spcPts val="0"/>
                        </a:spcBef>
                        <a:spcAft>
                          <a:spcPts val="0"/>
                        </a:spcAft>
                      </a:pPr>
                      <a:r>
                        <a:rPr lang="en-US" sz="1000">
                          <a:effectLst/>
                          <a:latin typeface="Times New Roman" charset="0"/>
                          <a:ea typeface="ＭＳ 明朝" charset="-128"/>
                          <a:cs typeface="Times New Roman" charset="0"/>
                        </a:rPr>
                        <a:t> </a:t>
                      </a:r>
                      <a:endParaRPr lang="en-US" sz="100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1200"/>
                        </a:spcAft>
                      </a:pPr>
                      <a:r>
                        <a:rPr lang="en-US" sz="1000" dirty="0">
                          <a:effectLst/>
                          <a:latin typeface="Times New Roman" charset="0"/>
                          <a:ea typeface="ＭＳ 明朝" charset="-128"/>
                          <a:cs typeface="Times New Roman" charset="0"/>
                        </a:rPr>
                        <a:t>Promote industry’s commitment</a:t>
                      </a:r>
                      <a:endParaRPr lang="en-US" sz="1000" dirty="0">
                        <a:effectLst/>
                        <a:latin typeface="Cambria" charset="0"/>
                        <a:ea typeface="ＭＳ 明朝" charset="-128"/>
                        <a:cs typeface="Times New Roman" charset="0"/>
                      </a:endParaRPr>
                    </a:p>
                  </a:txBody>
                  <a:tcPr marL="58813" marR="588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4"/>
          <p:cNvSpPr/>
          <p:nvPr/>
        </p:nvSpPr>
        <p:spPr>
          <a:xfrm>
            <a:off x="5306283" y="6311899"/>
            <a:ext cx="3640868" cy="369332"/>
          </a:xfrm>
          <a:prstGeom prst="rect">
            <a:avLst/>
          </a:prstGeom>
        </p:spPr>
        <p:txBody>
          <a:bodyPr wrap="none">
            <a:spAutoFit/>
          </a:bodyPr>
          <a:lstStyle/>
          <a:p>
            <a:r>
              <a:rPr lang="en-US" dirty="0">
                <a:latin typeface="Times New Roman" charset="0"/>
                <a:ea typeface="ＭＳ 明朝" charset="-128"/>
              </a:rPr>
              <a:t>Source: Adapted from Hudson, 2008</a:t>
            </a:r>
            <a:r>
              <a:rPr lang="en-US" dirty="0"/>
              <a:t> </a:t>
            </a:r>
          </a:p>
        </p:txBody>
      </p:sp>
    </p:spTree>
    <p:extLst>
      <p:ext uri="{BB962C8B-B14F-4D97-AF65-F5344CB8AC3E}">
        <p14:creationId xmlns:p14="http://schemas.microsoft.com/office/powerpoint/2010/main" val="16312169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a:t>
            </a:r>
            <a:br>
              <a:rPr lang="en-US" dirty="0"/>
            </a:br>
            <a:r>
              <a:rPr lang="en-US" dirty="0"/>
              <a:t>John Brice: Combining PR with </a:t>
            </a:r>
            <a:r>
              <a:rPr lang="en-US" dirty="0" err="1"/>
              <a:t>R’n’R</a:t>
            </a:r>
            <a:r>
              <a:rPr lang="en-US" dirty="0"/>
              <a:t/>
            </a:r>
            <a:br>
              <a:rPr lang="en-US" dirty="0"/>
            </a:br>
            <a:endParaRPr lang="en-US" dirty="0"/>
          </a:p>
        </p:txBody>
      </p:sp>
      <p:sp>
        <p:nvSpPr>
          <p:cNvPr id="3" name="Content Placeholder 2"/>
          <p:cNvSpPr>
            <a:spLocks noGrp="1"/>
          </p:cNvSpPr>
          <p:nvPr>
            <p:ph sz="quarter" idx="13"/>
          </p:nvPr>
        </p:nvSpPr>
        <p:spPr>
          <a:xfrm>
            <a:off x="685330" y="2367095"/>
            <a:ext cx="5664670" cy="3424107"/>
          </a:xfrm>
        </p:spPr>
        <p:txBody>
          <a:bodyPr>
            <a:normAutofit fontScale="92500" lnSpcReduction="20000"/>
          </a:bodyPr>
          <a:lstStyle/>
          <a:p>
            <a:r>
              <a:rPr lang="en-US" u="sng" dirty="0"/>
              <a:t>Snow Sports PR</a:t>
            </a:r>
            <a:r>
              <a:rPr lang="en-US" dirty="0"/>
              <a:t> now represents snow sports’ gear manufacturers, mountain lodges, ski areas, </a:t>
            </a:r>
            <a:r>
              <a:rPr lang="en-US" dirty="0" err="1"/>
              <a:t>heli</a:t>
            </a:r>
            <a:r>
              <a:rPr lang="en-US" dirty="0"/>
              <a:t>-ski companies and snow sports’ trade associations.  </a:t>
            </a:r>
            <a:endParaRPr lang="zh-CN" altLang="en-US" dirty="0" smtClean="0"/>
          </a:p>
          <a:p>
            <a:r>
              <a:rPr lang="en-US" dirty="0"/>
              <a:t>With the huge influence of the Internet and social media, PR agencies have to </a:t>
            </a:r>
            <a:r>
              <a:rPr lang="en-US" dirty="0" smtClean="0"/>
              <a:t>keep </a:t>
            </a:r>
            <a:r>
              <a:rPr lang="en-US" dirty="0"/>
              <a:t>up with both the amateur industry chatter and professional </a:t>
            </a:r>
            <a:r>
              <a:rPr lang="en-US" dirty="0" smtClean="0"/>
              <a:t>competition</a:t>
            </a:r>
            <a:r>
              <a:rPr lang="en-US" altLang="zh-CN" dirty="0" smtClean="0"/>
              <a:t>.</a:t>
            </a:r>
            <a:r>
              <a:rPr lang="en-US" dirty="0" smtClean="0"/>
              <a:t>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700" y="2624998"/>
            <a:ext cx="2908300" cy="2908300"/>
          </a:xfrm>
          <a:prstGeom prst="rect">
            <a:avLst/>
          </a:prstGeom>
        </p:spPr>
      </p:pic>
    </p:spTree>
    <p:extLst>
      <p:ext uri="{BB962C8B-B14F-4D97-AF65-F5344CB8AC3E}">
        <p14:creationId xmlns:p14="http://schemas.microsoft.com/office/powerpoint/2010/main" val="1533848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129</TotalTime>
  <Words>1513</Words>
  <Application>Microsoft Macintosh PowerPoint</Application>
  <PresentationFormat>On-screen Show (4:3)</PresentationFormat>
  <Paragraphs>192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Chapter 7  The Importance Of Public Relations And Earned Media</vt:lpstr>
      <vt:lpstr>Topics Covered</vt:lpstr>
      <vt:lpstr>Spotlight  Susie English: Perfect PR  </vt:lpstr>
      <vt:lpstr>Introduction to public relations </vt:lpstr>
      <vt:lpstr>Selected public relations techniques available to marketers </vt:lpstr>
      <vt:lpstr>Public relations techniques </vt:lpstr>
      <vt:lpstr>A checklist for putting a FAM trip together </vt:lpstr>
      <vt:lpstr>Branding approaches to CRM </vt:lpstr>
      <vt:lpstr>Profile  John Brice: Combining PR with R’n’R </vt:lpstr>
      <vt:lpstr>Measuring the impact of  public relations efforts </vt:lpstr>
      <vt:lpstr>PowerPoint Presentation</vt:lpstr>
      <vt:lpstr>Lake Tahoe Visitor’s Authority PR initiatives in 2012-13 </vt:lpstr>
      <vt:lpstr>Measuring traditional media and social media from a PR perspective </vt:lpstr>
      <vt:lpstr>Case Study:  007 puts the spotlight on Sölden, Austria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Marketing and Intermediaries</dc:title>
  <dc:creator>LI, JING</dc:creator>
  <cp:lastModifiedBy>Simon Hudson</cp:lastModifiedBy>
  <cp:revision>21</cp:revision>
  <dcterms:created xsi:type="dcterms:W3CDTF">2015-11-15T00:06:12Z</dcterms:created>
  <dcterms:modified xsi:type="dcterms:W3CDTF">2015-11-22T22:31:08Z</dcterms:modified>
</cp:coreProperties>
</file>